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94660"/>
  </p:normalViewPr>
  <p:slideViewPr>
    <p:cSldViewPr snapToGrid="0">
      <p:cViewPr varScale="1">
        <p:scale>
          <a:sx n="65" d="100"/>
          <a:sy n="65" d="100"/>
        </p:scale>
        <p:origin x="9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312F60-9CB6-00E9-0AB0-857C094E9DB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4821461-9505-64D6-A3D1-AAECFAF4F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85D3BE2-38C3-BF74-FBD2-1983F01EDC0A}"/>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5" name="Нижний колонтитул 4">
            <a:extLst>
              <a:ext uri="{FF2B5EF4-FFF2-40B4-BE49-F238E27FC236}">
                <a16:creationId xmlns:a16="http://schemas.microsoft.com/office/drawing/2014/main" id="{04911CC8-2719-BE7D-6968-9AF1629972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136812B-927B-2635-AB8D-82F31B208B5D}"/>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2922597496"/>
      </p:ext>
    </p:extLst>
  </p:cSld>
  <p:clrMapOvr>
    <a:masterClrMapping/>
  </p:clrMapOvr>
  <p:transition spd="slow" advTm="300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33886E-31B1-2A9B-CB32-E39432D294B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8EDADB0-0BA5-A3BB-88A8-4B8F54CB2C9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0AB113-4297-AFE1-4BB9-1158335C0015}"/>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5" name="Нижний колонтитул 4">
            <a:extLst>
              <a:ext uri="{FF2B5EF4-FFF2-40B4-BE49-F238E27FC236}">
                <a16:creationId xmlns:a16="http://schemas.microsoft.com/office/drawing/2014/main" id="{6329A493-4F56-AE5E-9058-6886D7BFE29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C52F565-A44E-44D6-772D-32888D736C45}"/>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2734910222"/>
      </p:ext>
    </p:extLst>
  </p:cSld>
  <p:clrMapOvr>
    <a:masterClrMapping/>
  </p:clrMapOvr>
  <p:transition spd="slow" advTm="300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C28FD37-6003-36B3-CEAD-BBA18199370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8CE3733-DCD9-D88C-B4EC-5E397B29A61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6157DE1-96D7-4321-1B1D-ECC005CC1F82}"/>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5" name="Нижний колонтитул 4">
            <a:extLst>
              <a:ext uri="{FF2B5EF4-FFF2-40B4-BE49-F238E27FC236}">
                <a16:creationId xmlns:a16="http://schemas.microsoft.com/office/drawing/2014/main" id="{BE3FEDEC-6CC6-3195-19CC-93CDF3BF14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4052783-28DB-4B72-6C0B-86B590A420A9}"/>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279532247"/>
      </p:ext>
    </p:extLst>
  </p:cSld>
  <p:clrMapOvr>
    <a:masterClrMapping/>
  </p:clrMapOvr>
  <p:transition spd="slow" advTm="300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809383-EEDF-0FBF-1439-889F057F312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A95D1EA-1BD5-88CF-4CE5-B3C35938017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6C1F322-6496-8248-5C51-3504980A827C}"/>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5" name="Нижний колонтитул 4">
            <a:extLst>
              <a:ext uri="{FF2B5EF4-FFF2-40B4-BE49-F238E27FC236}">
                <a16:creationId xmlns:a16="http://schemas.microsoft.com/office/drawing/2014/main" id="{B5B81CB8-6F25-D2EA-C752-0D5F909061C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9ACEA97-6CE6-EDA2-0807-7D50E44E70E9}"/>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2994895205"/>
      </p:ext>
    </p:extLst>
  </p:cSld>
  <p:clrMapOvr>
    <a:masterClrMapping/>
  </p:clrMapOvr>
  <p:transition spd="slow" advTm="300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E70313-5CE8-6BF2-3CA6-837157FBAF9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D74581D-3C59-DA82-6345-60ABBB1C2C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998CAFC-4E8E-A2CD-C5DD-7C1D5DA90ED8}"/>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5" name="Нижний колонтитул 4">
            <a:extLst>
              <a:ext uri="{FF2B5EF4-FFF2-40B4-BE49-F238E27FC236}">
                <a16:creationId xmlns:a16="http://schemas.microsoft.com/office/drawing/2014/main" id="{990434E4-9BE4-45A8-15FD-1AE205FE50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77A8CAF-EE93-9B6D-AB7C-0F965A38DBD1}"/>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662930335"/>
      </p:ext>
    </p:extLst>
  </p:cSld>
  <p:clrMapOvr>
    <a:masterClrMapping/>
  </p:clrMapOvr>
  <p:transition spd="slow" advTm="300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C5161A-C295-1F5E-A021-7E26BD72FFF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DCFCF2-DE7A-7B9E-05B8-432B9A17DA1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C5BA787-1532-5838-F382-94E57D017C5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DCE7557-E758-899B-43FD-02094AED38EF}"/>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6" name="Нижний колонтитул 5">
            <a:extLst>
              <a:ext uri="{FF2B5EF4-FFF2-40B4-BE49-F238E27FC236}">
                <a16:creationId xmlns:a16="http://schemas.microsoft.com/office/drawing/2014/main" id="{A9A38551-F93C-2B62-DAB7-0F8E2A530F4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0F8CB1F-C80A-5FA4-5D21-8FD52A2F3BB2}"/>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1176284010"/>
      </p:ext>
    </p:extLst>
  </p:cSld>
  <p:clrMapOvr>
    <a:masterClrMapping/>
  </p:clrMapOvr>
  <p:transition spd="slow" advTm="300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BA389A-C042-7F64-9B20-47E323FB736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FF6F5FA-47C2-208E-B385-96D6B15536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3501F81-E594-BAC0-D123-B77FE77C609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E096D5A-5EF4-9E6A-D9D1-2D288432A1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3BC6524-7F98-7491-257A-D29FE8B149C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E90F43F-C3DF-38E1-BD53-E3731B1F3344}"/>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8" name="Нижний колонтитул 7">
            <a:extLst>
              <a:ext uri="{FF2B5EF4-FFF2-40B4-BE49-F238E27FC236}">
                <a16:creationId xmlns:a16="http://schemas.microsoft.com/office/drawing/2014/main" id="{13CEE25F-4065-78A5-F9D2-B8919B6D669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67F1103-6DAF-B058-A2FF-06289692461E}"/>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3510402471"/>
      </p:ext>
    </p:extLst>
  </p:cSld>
  <p:clrMapOvr>
    <a:masterClrMapping/>
  </p:clrMapOvr>
  <p:transition spd="slow" advTm="300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D803D4-9E13-E623-D062-185E2B666F2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11826E1-873C-B3CB-EA6D-BE0FAE218494}"/>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4" name="Нижний колонтитул 3">
            <a:extLst>
              <a:ext uri="{FF2B5EF4-FFF2-40B4-BE49-F238E27FC236}">
                <a16:creationId xmlns:a16="http://schemas.microsoft.com/office/drawing/2014/main" id="{4275A11E-8D34-BBE1-A933-9C7B5F411F2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7F5F868-EBE9-9BE4-2B2B-964A646ABF5D}"/>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2663454026"/>
      </p:ext>
    </p:extLst>
  </p:cSld>
  <p:clrMapOvr>
    <a:masterClrMapping/>
  </p:clrMapOvr>
  <p:transition spd="slow" advTm="300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4A4CF69-0582-CCBA-9F51-4519A06AAB27}"/>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3" name="Нижний колонтитул 2">
            <a:extLst>
              <a:ext uri="{FF2B5EF4-FFF2-40B4-BE49-F238E27FC236}">
                <a16:creationId xmlns:a16="http://schemas.microsoft.com/office/drawing/2014/main" id="{41FFCA8B-57C1-39C3-9ECD-3C5D3B4536D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BB94034-9780-5140-B79D-F58AAD9C6250}"/>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1094367235"/>
      </p:ext>
    </p:extLst>
  </p:cSld>
  <p:clrMapOvr>
    <a:masterClrMapping/>
  </p:clrMapOvr>
  <p:transition spd="slow" advTm="300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7872E5-BECD-9E0E-FF1A-63C632DAA28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3ED2E87-DA2D-1E69-52A6-6D4620247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FDFEDE2-0CAC-84EE-A773-DA55D5951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2F5F7A2-8C65-B40A-6ECF-2F2BFBCF519C}"/>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6" name="Нижний колонтитул 5">
            <a:extLst>
              <a:ext uri="{FF2B5EF4-FFF2-40B4-BE49-F238E27FC236}">
                <a16:creationId xmlns:a16="http://schemas.microsoft.com/office/drawing/2014/main" id="{019FAD68-7A3B-AF3C-FFD1-483952EF5F8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A37BC55-036E-607D-5AE6-E358CD7CF82F}"/>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2921012446"/>
      </p:ext>
    </p:extLst>
  </p:cSld>
  <p:clrMapOvr>
    <a:masterClrMapping/>
  </p:clrMapOvr>
  <p:transition spd="slow" advTm="300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BC82A0-111B-E337-35D0-61461DD6BD9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39DD586-A7E0-264D-495A-EAA1FFEC1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48C20D9-2F1E-FA4F-B049-5068F6CE6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C2A7560-337B-EDD9-230C-036B6D065FC0}"/>
              </a:ext>
            </a:extLst>
          </p:cNvPr>
          <p:cNvSpPr>
            <a:spLocks noGrp="1"/>
          </p:cNvSpPr>
          <p:nvPr>
            <p:ph type="dt" sz="half" idx="10"/>
          </p:nvPr>
        </p:nvSpPr>
        <p:spPr/>
        <p:txBody>
          <a:bodyPr/>
          <a:lstStyle/>
          <a:p>
            <a:fld id="{383CA3CB-BC3F-4591-85E5-211ECBACA2BD}" type="datetimeFigureOut">
              <a:rPr lang="ru-RU" smtClean="0"/>
              <a:t>23.04.2025</a:t>
            </a:fld>
            <a:endParaRPr lang="ru-RU"/>
          </a:p>
        </p:txBody>
      </p:sp>
      <p:sp>
        <p:nvSpPr>
          <p:cNvPr id="6" name="Нижний колонтитул 5">
            <a:extLst>
              <a:ext uri="{FF2B5EF4-FFF2-40B4-BE49-F238E27FC236}">
                <a16:creationId xmlns:a16="http://schemas.microsoft.com/office/drawing/2014/main" id="{D71849A3-9711-694F-BA60-21AC5E5A02A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B9E13ED-A71C-4FBD-D2EF-5A5833CBDF73}"/>
              </a:ext>
            </a:extLst>
          </p:cNvPr>
          <p:cNvSpPr>
            <a:spLocks noGrp="1"/>
          </p:cNvSpPr>
          <p:nvPr>
            <p:ph type="sldNum" sz="quarter" idx="12"/>
          </p:nvPr>
        </p:nvSpPr>
        <p:spPr/>
        <p:txBody>
          <a:bodyPr/>
          <a:lstStyle/>
          <a:p>
            <a:fld id="{300B78F0-F4A4-4D20-82B7-0C08883FCC41}" type="slidenum">
              <a:rPr lang="ru-RU" smtClean="0"/>
              <a:t>‹#›</a:t>
            </a:fld>
            <a:endParaRPr lang="ru-RU"/>
          </a:p>
        </p:txBody>
      </p:sp>
    </p:spTree>
    <p:extLst>
      <p:ext uri="{BB962C8B-B14F-4D97-AF65-F5344CB8AC3E}">
        <p14:creationId xmlns:p14="http://schemas.microsoft.com/office/powerpoint/2010/main" val="3797624804"/>
      </p:ext>
    </p:extLst>
  </p:cSld>
  <p:clrMapOvr>
    <a:masterClrMapping/>
  </p:clrMapOvr>
  <p:transition spd="slow" advTm="300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FA55CD-DB38-8A93-D7F3-3021B9C3C7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A312517-CA5D-FC83-22AB-11D18E6AA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C7CFAFC-0453-2C49-0811-02BEF382E9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CA3CB-BC3F-4591-85E5-211ECBACA2BD}" type="datetimeFigureOut">
              <a:rPr lang="ru-RU" smtClean="0"/>
              <a:t>23.04.2025</a:t>
            </a:fld>
            <a:endParaRPr lang="ru-RU"/>
          </a:p>
        </p:txBody>
      </p:sp>
      <p:sp>
        <p:nvSpPr>
          <p:cNvPr id="5" name="Нижний колонтитул 4">
            <a:extLst>
              <a:ext uri="{FF2B5EF4-FFF2-40B4-BE49-F238E27FC236}">
                <a16:creationId xmlns:a16="http://schemas.microsoft.com/office/drawing/2014/main" id="{3881D043-53B3-3AF0-6104-DCAED3BFD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A05D09D-9F4E-E3CB-166E-4DB511A05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B78F0-F4A4-4D20-82B7-0C08883FCC41}" type="slidenum">
              <a:rPr lang="ru-RU" smtClean="0"/>
              <a:t>‹#›</a:t>
            </a:fld>
            <a:endParaRPr lang="ru-RU"/>
          </a:p>
        </p:txBody>
      </p:sp>
    </p:spTree>
    <p:extLst>
      <p:ext uri="{BB962C8B-B14F-4D97-AF65-F5344CB8AC3E}">
        <p14:creationId xmlns:p14="http://schemas.microsoft.com/office/powerpoint/2010/main" val="3389618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336752C-BA40-246D-DF71-3065DBCA58F0}"/>
              </a:ext>
            </a:extLst>
          </p:cNvPr>
          <p:cNvPicPr>
            <a:picLocks noChangeAspect="1"/>
          </p:cNvPicPr>
          <p:nvPr/>
        </p:nvPicPr>
        <p:blipFill>
          <a:blip r:embed="rId2"/>
          <a:stretch>
            <a:fillRect/>
          </a:stretch>
        </p:blipFill>
        <p:spPr>
          <a:xfrm>
            <a:off x="0" y="0"/>
            <a:ext cx="12229562" cy="6858000"/>
          </a:xfrm>
          <a:prstGeom prst="rect">
            <a:avLst/>
          </a:prstGeom>
        </p:spPr>
      </p:pic>
      <p:sp>
        <p:nvSpPr>
          <p:cNvPr id="6" name="TextBox 5">
            <a:extLst>
              <a:ext uri="{FF2B5EF4-FFF2-40B4-BE49-F238E27FC236}">
                <a16:creationId xmlns:a16="http://schemas.microsoft.com/office/drawing/2014/main" id="{30EB76E0-2645-F660-314F-AFE7344459CC}"/>
              </a:ext>
            </a:extLst>
          </p:cNvPr>
          <p:cNvSpPr txBox="1"/>
          <p:nvPr/>
        </p:nvSpPr>
        <p:spPr>
          <a:xfrm>
            <a:off x="4433465" y="740445"/>
            <a:ext cx="5756030" cy="35394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ru-RU" sz="8800" b="1" dirty="0">
                <a:ln/>
                <a:solidFill>
                  <a:srgbClr val="FF0000"/>
                </a:solidFill>
                <a:latin typeface="Arial Black" panose="020B0A04020102020204" pitchFamily="34" charset="0"/>
              </a:rPr>
              <a:t>Книги победы</a:t>
            </a:r>
          </a:p>
          <a:p>
            <a:endParaRPr lang="ru-RU" sz="2400" b="1" dirty="0">
              <a:ln/>
              <a:solidFill>
                <a:srgbClr val="FF0000"/>
              </a:solidFill>
              <a:latin typeface="Arial Black" panose="020B0A04020102020204" pitchFamily="34" charset="0"/>
            </a:endParaRPr>
          </a:p>
          <a:p>
            <a:endParaRPr lang="ru-RU" sz="2400" b="1" dirty="0">
              <a:ln/>
              <a:solidFill>
                <a:srgbClr val="FF0000"/>
              </a:solidFill>
              <a:latin typeface="Arial Black" panose="020B0A04020102020204" pitchFamily="34" charset="0"/>
            </a:endParaRPr>
          </a:p>
        </p:txBody>
      </p:sp>
    </p:spTree>
    <p:extLst>
      <p:ext uri="{BB962C8B-B14F-4D97-AF65-F5344CB8AC3E}">
        <p14:creationId xmlns:p14="http://schemas.microsoft.com/office/powerpoint/2010/main" val="5353320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50D7A5D-A425-1A5E-5B61-9DC0A4734AF3}"/>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BCA05E80-BEFC-8C74-0633-EE1AFF79739D}"/>
              </a:ext>
            </a:extLst>
          </p:cNvPr>
          <p:cNvSpPr txBox="1"/>
          <p:nvPr/>
        </p:nvSpPr>
        <p:spPr>
          <a:xfrm>
            <a:off x="4337538" y="490537"/>
            <a:ext cx="7892024" cy="5016758"/>
          </a:xfrm>
          <a:prstGeom prst="rect">
            <a:avLst/>
          </a:prstGeom>
          <a:noFill/>
        </p:spPr>
        <p:txBody>
          <a:bodyPr wrap="square" rtlCol="0">
            <a:spAutoFit/>
          </a:bodyPr>
          <a:lstStyle/>
          <a:p>
            <a:r>
              <a:rPr lang="ru-RU" sz="2000" b="0" i="0" dirty="0">
                <a:effectLst/>
                <a:latin typeface="Arial Black" panose="020B0A04020102020204" pitchFamily="34" charset="0"/>
              </a:rPr>
              <a:t>Алексей Исаев «</a:t>
            </a:r>
            <a:r>
              <a:rPr lang="ru-RU" sz="2000" b="0" i="0" u="none" strike="noStrike" dirty="0">
                <a:effectLst/>
                <a:latin typeface="Arial Black" panose="020B0A04020102020204" pitchFamily="34" charset="0"/>
              </a:rPr>
              <a:t>Мозаика Великой Отечественной. От 22 июня до Курской дуги»</a:t>
            </a:r>
            <a:endParaRPr lang="ru-RU" sz="2000" b="0" i="0" dirty="0">
              <a:effectLst/>
              <a:latin typeface="Arial Black" panose="020B0A04020102020204" pitchFamily="34" charset="0"/>
            </a:endParaRPr>
          </a:p>
          <a:p>
            <a:pPr algn="l"/>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В новой книге военного историка представлена мозаика Великой Отечественной войны, включающая различные фрагменты боевых действий. Автор рассказывает о диверсантах полка «Бранденбург», танковой войне в Заполярье, прорыве «Линии Сталина», битве за Москву, сражениях под Ржевом, Севастополем и на Курской дуге. Книга включает статьи, написанные автором для различных изданий, а также новые документы и факты, полученные благодаря доступу к архивам. Это сборник, который предназначен для широкой аудитории исторических интересов.</a:t>
            </a:r>
          </a:p>
          <a:p>
            <a:endParaRPr lang="ru-RU" sz="2000" dirty="0">
              <a:latin typeface="Arial Black" panose="020B0A04020102020204" pitchFamily="34" charset="0"/>
            </a:endParaRPr>
          </a:p>
        </p:txBody>
      </p:sp>
      <p:pic>
        <p:nvPicPr>
          <p:cNvPr id="4" name="Рисунок 3">
            <a:extLst>
              <a:ext uri="{FF2B5EF4-FFF2-40B4-BE49-F238E27FC236}">
                <a16:creationId xmlns:a16="http://schemas.microsoft.com/office/drawing/2014/main" id="{FF9C8382-5F3D-78BF-911A-9BB39824FE3B}"/>
              </a:ext>
            </a:extLst>
          </p:cNvPr>
          <p:cNvPicPr>
            <a:picLocks noChangeAspect="1"/>
          </p:cNvPicPr>
          <p:nvPr/>
        </p:nvPicPr>
        <p:blipFill>
          <a:blip r:embed="rId3"/>
          <a:stretch>
            <a:fillRect/>
          </a:stretch>
        </p:blipFill>
        <p:spPr>
          <a:xfrm>
            <a:off x="720236" y="490537"/>
            <a:ext cx="3148379" cy="4949252"/>
          </a:xfrm>
          <a:prstGeom prst="rect">
            <a:avLst/>
          </a:prstGeom>
        </p:spPr>
      </p:pic>
    </p:spTree>
    <p:extLst>
      <p:ext uri="{BB962C8B-B14F-4D97-AF65-F5344CB8AC3E}">
        <p14:creationId xmlns:p14="http://schemas.microsoft.com/office/powerpoint/2010/main" val="316609691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88A4395-BD22-FD4A-0BF7-6275FF3EEDD2}"/>
              </a:ext>
            </a:extLst>
          </p:cNvPr>
          <p:cNvPicPr>
            <a:picLocks noChangeAspect="1"/>
          </p:cNvPicPr>
          <p:nvPr/>
        </p:nvPicPr>
        <p:blipFill>
          <a:blip r:embed="rId2"/>
          <a:stretch>
            <a:fillRect/>
          </a:stretch>
        </p:blipFill>
        <p:spPr>
          <a:xfrm>
            <a:off x="0" y="0"/>
            <a:ext cx="12229562" cy="6858000"/>
          </a:xfrm>
          <a:prstGeom prst="rect">
            <a:avLst/>
          </a:prstGeom>
        </p:spPr>
      </p:pic>
      <p:sp>
        <p:nvSpPr>
          <p:cNvPr id="5" name="TextBox 4">
            <a:extLst>
              <a:ext uri="{FF2B5EF4-FFF2-40B4-BE49-F238E27FC236}">
                <a16:creationId xmlns:a16="http://schemas.microsoft.com/office/drawing/2014/main" id="{C20B641E-8002-05EB-51D2-E305A30E9AB9}"/>
              </a:ext>
            </a:extLst>
          </p:cNvPr>
          <p:cNvSpPr txBox="1"/>
          <p:nvPr/>
        </p:nvSpPr>
        <p:spPr>
          <a:xfrm>
            <a:off x="4299976" y="383975"/>
            <a:ext cx="7892024" cy="5324535"/>
          </a:xfrm>
          <a:prstGeom prst="rect">
            <a:avLst/>
          </a:prstGeom>
          <a:noFill/>
        </p:spPr>
        <p:txBody>
          <a:bodyPr wrap="square" rtlCol="0">
            <a:spAutoFit/>
          </a:bodyPr>
          <a:lstStyle/>
          <a:p>
            <a:r>
              <a:rPr lang="ru-RU" sz="2000" b="0" i="0" dirty="0">
                <a:effectLst/>
                <a:latin typeface="Arial Black" panose="020B0A04020102020204" pitchFamily="34" charset="0"/>
              </a:rPr>
              <a:t>Александр </a:t>
            </a:r>
            <a:r>
              <a:rPr lang="ru-RU" sz="2000" b="0" i="0" dirty="0" err="1">
                <a:effectLst/>
                <a:latin typeface="Arial Black" panose="020B0A04020102020204" pitchFamily="34" charset="0"/>
              </a:rPr>
              <a:t>Тамоников</a:t>
            </a:r>
            <a:r>
              <a:rPr lang="ru-RU" sz="2000" dirty="0">
                <a:latin typeface="Arial Black" panose="020B0A04020102020204" pitchFamily="34" charset="0"/>
              </a:rPr>
              <a:t> «</a:t>
            </a:r>
            <a:r>
              <a:rPr lang="ru-RU" sz="2000" b="0" i="0" u="none" strike="noStrike" dirty="0">
                <a:effectLst/>
                <a:latin typeface="Arial Black" panose="020B0A04020102020204" pitchFamily="34" charset="0"/>
              </a:rPr>
              <a:t>Огненный тыл»</a:t>
            </a:r>
          </a:p>
          <a:p>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Июль 1941 года. В результате успешной операции, немецкие войска окружили две советские армии под Смоленском. Враг захватил последнюю переправу через Днепр, и положение наших частей становится все отчаяннее. Лейтенант Глеб Шубин с своей группой полковой разведки получает задание найти незаметный путь для прорыва наших штурмовых отрядов к оккупированной переправе. Это нелегкая задача, но опытные разведчики уже научились преодолевать опасности. В глубокой ночи они пересекают линию фронта и начинают свою смертельную игру. В числе вымышленных произведений о Великой Отечественной войне 1941-1945 годов это занимает особое место.</a:t>
            </a:r>
          </a:p>
          <a:p>
            <a:endParaRPr lang="ru-RU" sz="2000" dirty="0">
              <a:latin typeface="Arial Black" panose="020B0A04020102020204" pitchFamily="34" charset="0"/>
            </a:endParaRPr>
          </a:p>
        </p:txBody>
      </p:sp>
      <p:pic>
        <p:nvPicPr>
          <p:cNvPr id="6" name="Рисунок 5">
            <a:extLst>
              <a:ext uri="{FF2B5EF4-FFF2-40B4-BE49-F238E27FC236}">
                <a16:creationId xmlns:a16="http://schemas.microsoft.com/office/drawing/2014/main" id="{01AB2A0A-DB08-2B36-A3ED-5B0A526997B3}"/>
              </a:ext>
            </a:extLst>
          </p:cNvPr>
          <p:cNvPicPr>
            <a:picLocks noChangeAspect="1"/>
          </p:cNvPicPr>
          <p:nvPr/>
        </p:nvPicPr>
        <p:blipFill>
          <a:blip r:embed="rId3"/>
          <a:stretch>
            <a:fillRect/>
          </a:stretch>
        </p:blipFill>
        <p:spPr>
          <a:xfrm>
            <a:off x="532666" y="383975"/>
            <a:ext cx="3066317" cy="4955168"/>
          </a:xfrm>
          <a:prstGeom prst="rect">
            <a:avLst/>
          </a:prstGeom>
        </p:spPr>
      </p:pic>
    </p:spTree>
    <p:extLst>
      <p:ext uri="{BB962C8B-B14F-4D97-AF65-F5344CB8AC3E}">
        <p14:creationId xmlns:p14="http://schemas.microsoft.com/office/powerpoint/2010/main" val="209741653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85715BB-BE20-014B-0F73-CA4C61368FC8}"/>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816F0355-D1B5-C8CD-2E74-1AC0027C1885}"/>
              </a:ext>
            </a:extLst>
          </p:cNvPr>
          <p:cNvSpPr txBox="1"/>
          <p:nvPr/>
        </p:nvSpPr>
        <p:spPr>
          <a:xfrm>
            <a:off x="4299976" y="461610"/>
            <a:ext cx="7892024" cy="5324535"/>
          </a:xfrm>
          <a:prstGeom prst="rect">
            <a:avLst/>
          </a:prstGeom>
          <a:noFill/>
        </p:spPr>
        <p:txBody>
          <a:bodyPr wrap="square" rtlCol="0">
            <a:spAutoFit/>
          </a:bodyPr>
          <a:lstStyle/>
          <a:p>
            <a:r>
              <a:rPr lang="ru-RU" sz="2000" b="0" i="0" dirty="0">
                <a:effectLst/>
                <a:latin typeface="Arial Black" panose="020B0A04020102020204" pitchFamily="34" charset="0"/>
              </a:rPr>
              <a:t>Алексей Исаев «</a:t>
            </a:r>
            <a:r>
              <a:rPr lang="ru-RU" sz="2000" b="0" i="0" u="none" strike="noStrike" dirty="0">
                <a:effectLst/>
                <a:latin typeface="Arial Black" panose="020B0A04020102020204" pitchFamily="34" charset="0"/>
              </a:rPr>
              <a:t>Операция «Багратион». «Сталинский блицкриг» в Белоруссии»</a:t>
            </a:r>
            <a:endParaRPr lang="ru-RU" sz="2000" b="0" i="0" dirty="0">
              <a:effectLst/>
              <a:latin typeface="Arial Black" panose="020B0A04020102020204" pitchFamily="34" charset="0"/>
            </a:endParaRPr>
          </a:p>
          <a:p>
            <a:pPr algn="l"/>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Новая книга ведущего военного историка, посвященная величайшему триумфу Красной Армии. Лучшее современное исследование грандиозного наступления советских войск, в ходе которого всего за две недели была разгромлена самая многочисленная на Восточном фронте группа армий «Центр». Новый взгляд на поворотный момент Великой Отечественной войны. Основываясь на оперативных документах не только советских, но и немецких архивов, это расследование восстанавливает ход гениальной операции «Багратион», во многом предопределившей Великую Победу.</a:t>
            </a:r>
          </a:p>
          <a:p>
            <a:endParaRPr lang="ru-RU" sz="2000" dirty="0">
              <a:latin typeface="Arial Black" panose="020B0A04020102020204" pitchFamily="34" charset="0"/>
            </a:endParaRPr>
          </a:p>
        </p:txBody>
      </p:sp>
      <p:pic>
        <p:nvPicPr>
          <p:cNvPr id="4" name="Рисунок 3">
            <a:extLst>
              <a:ext uri="{FF2B5EF4-FFF2-40B4-BE49-F238E27FC236}">
                <a16:creationId xmlns:a16="http://schemas.microsoft.com/office/drawing/2014/main" id="{B4BDF982-49A5-BCDC-25E4-B70B282C35E8}"/>
              </a:ext>
            </a:extLst>
          </p:cNvPr>
          <p:cNvPicPr>
            <a:picLocks noChangeAspect="1"/>
          </p:cNvPicPr>
          <p:nvPr/>
        </p:nvPicPr>
        <p:blipFill>
          <a:blip r:embed="rId3"/>
          <a:stretch>
            <a:fillRect/>
          </a:stretch>
        </p:blipFill>
        <p:spPr>
          <a:xfrm>
            <a:off x="450605" y="461610"/>
            <a:ext cx="3124933" cy="4799897"/>
          </a:xfrm>
          <a:prstGeom prst="rect">
            <a:avLst/>
          </a:prstGeom>
        </p:spPr>
      </p:pic>
    </p:spTree>
    <p:extLst>
      <p:ext uri="{BB962C8B-B14F-4D97-AF65-F5344CB8AC3E}">
        <p14:creationId xmlns:p14="http://schemas.microsoft.com/office/powerpoint/2010/main" val="315176001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sp>
        <p:nvSpPr>
          <p:cNvPr id="2" name="TextBox 1">
            <a:extLst>
              <a:ext uri="{FF2B5EF4-FFF2-40B4-BE49-F238E27FC236}">
                <a16:creationId xmlns:a16="http://schemas.microsoft.com/office/drawing/2014/main" id="{EC536428-7409-215A-B84C-BBE7C43A2524}"/>
              </a:ext>
            </a:extLst>
          </p:cNvPr>
          <p:cNvSpPr txBox="1"/>
          <p:nvPr/>
        </p:nvSpPr>
        <p:spPr>
          <a:xfrm>
            <a:off x="4290646" y="703385"/>
            <a:ext cx="7420708" cy="3724096"/>
          </a:xfrm>
          <a:prstGeom prst="rect">
            <a:avLst/>
          </a:prstGeom>
          <a:noFill/>
        </p:spPr>
        <p:txBody>
          <a:bodyPr wrap="square" rtlCol="0">
            <a:spAutoFit/>
          </a:bodyPr>
          <a:lstStyle/>
          <a:p>
            <a:pPr algn="ctr"/>
            <a:r>
              <a:rPr lang="ru-RU" sz="2000" dirty="0">
                <a:latin typeface="Arial Black" panose="020B0A04020102020204" pitchFamily="34" charset="0"/>
              </a:rPr>
              <a:t>Книги о Великой Отечественной войне</a:t>
            </a:r>
          </a:p>
          <a:p>
            <a:pPr algn="ctr"/>
            <a:r>
              <a:rPr lang="ru-RU" sz="2000" dirty="0">
                <a:latin typeface="Arial Black" panose="020B0A04020102020204" pitchFamily="34" charset="0"/>
              </a:rPr>
              <a:t> (из фонда библиотеки КГБПОУ «Алтайский политехнический техникум»)</a:t>
            </a:r>
          </a:p>
          <a:p>
            <a:endParaRPr lang="ru-RU" sz="2000" dirty="0">
              <a:effectLst/>
              <a:latin typeface="Arial Black" panose="020B0A04020102020204" pitchFamily="34" charset="0"/>
              <a:ea typeface="Times New Roman" panose="02020603050405020304" pitchFamily="18" charset="0"/>
              <a:cs typeface="Arial" panose="020B0604020202020204" pitchFamily="34" charset="0"/>
            </a:endParaRPr>
          </a:p>
          <a:p>
            <a:endParaRPr lang="ru-RU" sz="2000" dirty="0">
              <a:latin typeface="Arial Black" panose="020B0A04020102020204" pitchFamily="34" charset="0"/>
              <a:ea typeface="Times New Roman" panose="02020603050405020304" pitchFamily="18" charset="0"/>
              <a:cs typeface="Arial" panose="020B0604020202020204" pitchFamily="34" charset="0"/>
            </a:endParaRPr>
          </a:p>
          <a:p>
            <a:endParaRPr lang="ru-RU" sz="2000" dirty="0">
              <a:effectLst/>
              <a:latin typeface="Arial Black" panose="020B0A04020102020204" pitchFamily="34" charset="0"/>
              <a:ea typeface="Times New Roman" panose="02020603050405020304" pitchFamily="18" charset="0"/>
              <a:cs typeface="Arial" panose="020B0604020202020204" pitchFamily="34" charset="0"/>
            </a:endParaRPr>
          </a:p>
          <a:p>
            <a:pPr algn="ctr"/>
            <a:r>
              <a:rPr lang="ru-RU" sz="2000" dirty="0">
                <a:effectLst/>
                <a:latin typeface="Arial Black" panose="020B0A04020102020204" pitchFamily="34" charset="0"/>
                <a:ea typeface="Times New Roman" panose="02020603050405020304" pitchFamily="18" charset="0"/>
                <a:cs typeface="Arial" panose="020B0604020202020204" pitchFamily="34" charset="0"/>
              </a:rPr>
              <a:t>            Славлю жизнь за Родину отдавших,</a:t>
            </a:r>
            <a:endParaRPr lang="ru-RU" sz="2000" dirty="0">
              <a:latin typeface="Arial Black" panose="020B0A04020102020204" pitchFamily="34" charset="0"/>
            </a:endParaRPr>
          </a:p>
          <a:p>
            <a:pPr algn="ctr"/>
            <a:r>
              <a:rPr lang="ru-RU" sz="2000"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         Смерть принявших в роковом бою.</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ru-RU" sz="2000"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      Нет у Бога без вести пропавших,</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ru-RU" sz="2000"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Все они стоят в одном строю!</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dirty="0">
                <a:effectLst/>
                <a:latin typeface="Arial Black" panose="020B0A04020102020204" pitchFamily="34" charset="0"/>
                <a:ea typeface="Calibri" panose="020F0502020204030204" pitchFamily="34" charset="0"/>
                <a:cs typeface="Arial" panose="020B0604020202020204" pitchFamily="34" charset="0"/>
              </a:rPr>
              <a:t>				</a:t>
            </a:r>
          </a:p>
          <a:p>
            <a:pPr algn="r"/>
            <a:r>
              <a:rPr lang="ru-RU" dirty="0">
                <a:latin typeface="Arial Black" panose="020B0A04020102020204" pitchFamily="34" charset="0"/>
                <a:ea typeface="Calibri" panose="020F0502020204030204" pitchFamily="34" charset="0"/>
                <a:cs typeface="Arial" panose="020B0604020202020204" pitchFamily="34" charset="0"/>
              </a:rPr>
              <a:t>    </a:t>
            </a:r>
            <a:r>
              <a:rPr lang="ru-RU" sz="1800" dirty="0">
                <a:effectLst/>
                <a:latin typeface="Arial Black" panose="020B0A04020102020204" pitchFamily="34" charset="0"/>
                <a:ea typeface="Calibri" panose="020F0502020204030204" pitchFamily="34" charset="0"/>
                <a:cs typeface="Arial" panose="020B0604020202020204" pitchFamily="34" charset="0"/>
              </a:rPr>
              <a:t>Николай Рачков</a:t>
            </a:r>
            <a:endParaRPr lang="ru-RU" dirty="0">
              <a:latin typeface="Arial Black" panose="020B0A04020102020204" pitchFamily="34" charset="0"/>
            </a:endParaRPr>
          </a:p>
        </p:txBody>
      </p:sp>
    </p:spTree>
    <p:extLst>
      <p:ext uri="{BB962C8B-B14F-4D97-AF65-F5344CB8AC3E}">
        <p14:creationId xmlns:p14="http://schemas.microsoft.com/office/powerpoint/2010/main" val="24835881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7BFC3FC9-9EBC-E13A-FF6E-712461F15440}"/>
              </a:ext>
            </a:extLst>
          </p:cNvPr>
          <p:cNvPicPr>
            <a:picLocks noChangeAspect="1"/>
          </p:cNvPicPr>
          <p:nvPr/>
        </p:nvPicPr>
        <p:blipFill rotWithShape="1">
          <a:blip r:embed="rId3">
            <a:extLst>
              <a:ext uri="{28A0092B-C50C-407E-A947-70E740481C1C}">
                <a14:useLocalDpi xmlns:a14="http://schemas.microsoft.com/office/drawing/2010/main" val="0"/>
              </a:ext>
            </a:extLst>
          </a:blip>
          <a:srcRect t="4109" b="-1"/>
          <a:stretch/>
        </p:blipFill>
        <p:spPr>
          <a:xfrm rot="5400000">
            <a:off x="-53250" y="1581931"/>
            <a:ext cx="3856892" cy="2735872"/>
          </a:xfrm>
          <a:prstGeom prst="rect">
            <a:avLst/>
          </a:prstGeom>
        </p:spPr>
      </p:pic>
      <p:sp>
        <p:nvSpPr>
          <p:cNvPr id="5" name="TextBox 4">
            <a:extLst>
              <a:ext uri="{FF2B5EF4-FFF2-40B4-BE49-F238E27FC236}">
                <a16:creationId xmlns:a16="http://schemas.microsoft.com/office/drawing/2014/main" id="{E70A897B-C4F0-5154-475F-F1932EF07180}"/>
              </a:ext>
            </a:extLst>
          </p:cNvPr>
          <p:cNvSpPr txBox="1"/>
          <p:nvPr/>
        </p:nvSpPr>
        <p:spPr>
          <a:xfrm>
            <a:off x="4463467" y="1021420"/>
            <a:ext cx="6904893" cy="3477875"/>
          </a:xfrm>
          <a:prstGeom prst="rect">
            <a:avLst/>
          </a:prstGeom>
          <a:noFill/>
        </p:spPr>
        <p:txBody>
          <a:bodyPr wrap="square" rtlCol="0">
            <a:spAutoFit/>
          </a:bodyPr>
          <a:lstStyle/>
          <a:p>
            <a:r>
              <a:rPr lang="ru-RU" sz="2000" b="0" i="0" dirty="0">
                <a:solidFill>
                  <a:srgbClr val="111111"/>
                </a:solidFill>
                <a:effectLst/>
                <a:latin typeface="Arial Black" panose="020B0A04020102020204" pitchFamily="34" charset="0"/>
              </a:rPr>
              <a:t>Симонов К.  Разные дни войны: Дневник писателя: В 2 т. Т. 1. – М.: Известия, 1981</a:t>
            </a:r>
          </a:p>
          <a:p>
            <a:endParaRPr lang="ru-RU" sz="2000" b="0" i="0" dirty="0">
              <a:solidFill>
                <a:srgbClr val="111111"/>
              </a:solidFill>
              <a:effectLst/>
              <a:latin typeface="Arial Black" panose="020B0A04020102020204" pitchFamily="34" charset="0"/>
            </a:endParaRPr>
          </a:p>
          <a:p>
            <a:r>
              <a:rPr lang="ru-RU" sz="2000" b="0" i="0" dirty="0">
                <a:solidFill>
                  <a:srgbClr val="111111"/>
                </a:solidFill>
                <a:effectLst/>
                <a:latin typeface="Arial Black" panose="020B0A04020102020204" pitchFamily="34" charset="0"/>
              </a:rPr>
              <a:t>Настоящий том составили военные дневники К. М. Симонова, в то время корреспондента «Красной звезды», охватывающие события 1941 года. С момента журнальной публикации К.М. Симонов получал множество писем от людей, с которыми встречался на дорогах войны и которые присутствуют на страницах его дневников.</a:t>
            </a:r>
          </a:p>
        </p:txBody>
      </p:sp>
    </p:spTree>
    <p:extLst>
      <p:ext uri="{BB962C8B-B14F-4D97-AF65-F5344CB8AC3E}">
        <p14:creationId xmlns:p14="http://schemas.microsoft.com/office/powerpoint/2010/main" val="87494086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5" name="Рисунок 4">
            <a:extLst>
              <a:ext uri="{FF2B5EF4-FFF2-40B4-BE49-F238E27FC236}">
                <a16:creationId xmlns:a16="http://schemas.microsoft.com/office/drawing/2014/main" id="{61638E8E-3F93-9B94-0EF1-E50F1458785F}"/>
              </a:ext>
            </a:extLst>
          </p:cNvPr>
          <p:cNvPicPr>
            <a:picLocks noChangeAspect="1"/>
          </p:cNvPicPr>
          <p:nvPr/>
        </p:nvPicPr>
        <p:blipFill rotWithShape="1">
          <a:blip r:embed="rId3">
            <a:extLst>
              <a:ext uri="{28A0092B-C50C-407E-A947-70E740481C1C}">
                <a14:useLocalDpi xmlns:a14="http://schemas.microsoft.com/office/drawing/2010/main" val="0"/>
              </a:ext>
            </a:extLst>
          </a:blip>
          <a:srcRect t="2990"/>
          <a:stretch/>
        </p:blipFill>
        <p:spPr>
          <a:xfrm rot="5400000">
            <a:off x="155115" y="1254277"/>
            <a:ext cx="3855600" cy="2805242"/>
          </a:xfrm>
          <a:prstGeom prst="rect">
            <a:avLst/>
          </a:prstGeom>
        </p:spPr>
      </p:pic>
      <p:sp>
        <p:nvSpPr>
          <p:cNvPr id="6" name="TextBox 5">
            <a:extLst>
              <a:ext uri="{FF2B5EF4-FFF2-40B4-BE49-F238E27FC236}">
                <a16:creationId xmlns:a16="http://schemas.microsoft.com/office/drawing/2014/main" id="{C31270C1-180B-8CE7-BC0F-75FBEE02EFD4}"/>
              </a:ext>
            </a:extLst>
          </p:cNvPr>
          <p:cNvSpPr txBox="1"/>
          <p:nvPr/>
        </p:nvSpPr>
        <p:spPr>
          <a:xfrm>
            <a:off x="4407877" y="609600"/>
            <a:ext cx="7608277" cy="2862322"/>
          </a:xfrm>
          <a:prstGeom prst="rect">
            <a:avLst/>
          </a:prstGeom>
          <a:noFill/>
        </p:spPr>
        <p:txBody>
          <a:bodyPr wrap="square" rtlCol="0">
            <a:spAutoFit/>
          </a:bodyPr>
          <a:lstStyle/>
          <a:p>
            <a:r>
              <a:rPr lang="ru-RU" sz="2000" dirty="0">
                <a:latin typeface="Arial Black" panose="020B0A04020102020204" pitchFamily="34" charset="0"/>
              </a:rPr>
              <a:t>Симонов К. Живые и мертвые: Роман в 3 кн. </a:t>
            </a:r>
          </a:p>
          <a:p>
            <a:r>
              <a:rPr lang="ru-RU" sz="2000" dirty="0" err="1">
                <a:latin typeface="Arial Black" panose="020B0A04020102020204" pitchFamily="34" charset="0"/>
              </a:rPr>
              <a:t>Кн</a:t>
            </a:r>
            <a:r>
              <a:rPr lang="ru-RU" sz="2000" dirty="0">
                <a:latin typeface="Arial Black" panose="020B0A04020102020204" pitchFamily="34" charset="0"/>
              </a:rPr>
              <a:t> 1. – М.: Просвещение, 1982</a:t>
            </a:r>
          </a:p>
          <a:p>
            <a:endParaRPr lang="ru-RU" sz="2000" dirty="0">
              <a:latin typeface="Arial Black" panose="020B0A04020102020204" pitchFamily="34" charset="0"/>
            </a:endParaRPr>
          </a:p>
          <a:p>
            <a:r>
              <a:rPr lang="ru-RU" sz="2000" dirty="0">
                <a:latin typeface="Arial Black" panose="020B0A04020102020204" pitchFamily="34" charset="0"/>
              </a:rPr>
              <a:t>Июнь – декабрь 1941 года – трагическая и героическая эпоха, изображенная в первой книге романа «Живые и мертвые». От тяжелейших неудач, отступлений и окружений до первой большой победы под Москвой – путь нашей армии, а вместе с ней и героев романа.</a:t>
            </a:r>
          </a:p>
        </p:txBody>
      </p:sp>
    </p:spTree>
    <p:extLst>
      <p:ext uri="{BB962C8B-B14F-4D97-AF65-F5344CB8AC3E}">
        <p14:creationId xmlns:p14="http://schemas.microsoft.com/office/powerpoint/2010/main" val="415500955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FC149129-F4AF-78B0-5A22-9A151B47A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1205" y="1091550"/>
            <a:ext cx="3855600" cy="2891700"/>
          </a:xfrm>
          <a:prstGeom prst="rect">
            <a:avLst/>
          </a:prstGeom>
        </p:spPr>
      </p:pic>
      <p:sp>
        <p:nvSpPr>
          <p:cNvPr id="5" name="TextBox 4">
            <a:extLst>
              <a:ext uri="{FF2B5EF4-FFF2-40B4-BE49-F238E27FC236}">
                <a16:creationId xmlns:a16="http://schemas.microsoft.com/office/drawing/2014/main" id="{10F6C958-30F7-33B5-F599-88FB6FDD787E}"/>
              </a:ext>
            </a:extLst>
          </p:cNvPr>
          <p:cNvSpPr txBox="1"/>
          <p:nvPr/>
        </p:nvSpPr>
        <p:spPr>
          <a:xfrm>
            <a:off x="4196862" y="609600"/>
            <a:ext cx="7752380" cy="4093428"/>
          </a:xfrm>
          <a:prstGeom prst="rect">
            <a:avLst/>
          </a:prstGeom>
          <a:noFill/>
        </p:spPr>
        <p:txBody>
          <a:bodyPr wrap="square" rtlCol="0">
            <a:spAutoFit/>
          </a:bodyPr>
          <a:lstStyle/>
          <a:p>
            <a:r>
              <a:rPr lang="ru-RU" sz="2000" dirty="0">
                <a:latin typeface="Arial Black" panose="020B0A04020102020204" pitchFamily="34" charset="0"/>
              </a:rPr>
              <a:t>Шолохов М.А. Судьба человека: Рассказы</a:t>
            </a:r>
            <a:r>
              <a:rPr lang="en-US" sz="2000" dirty="0">
                <a:latin typeface="Arial Black" panose="020B0A04020102020204" pitchFamily="34" charset="0"/>
              </a:rPr>
              <a:t>/</a:t>
            </a:r>
            <a:r>
              <a:rPr lang="ru-RU" sz="2000" dirty="0" err="1">
                <a:latin typeface="Arial Black" panose="020B0A04020102020204" pitchFamily="34" charset="0"/>
              </a:rPr>
              <a:t>Худож</a:t>
            </a:r>
            <a:r>
              <a:rPr lang="ru-RU" sz="2000" dirty="0">
                <a:latin typeface="Arial Black" panose="020B0A04020102020204" pitchFamily="34" charset="0"/>
              </a:rPr>
              <a:t>. С.А. Трофимов. – М.: Сов. Россия, 1981</a:t>
            </a:r>
          </a:p>
          <a:p>
            <a:endParaRPr lang="ru-RU" sz="2000" dirty="0">
              <a:latin typeface="Arial Black" panose="020B0A04020102020204" pitchFamily="34" charset="0"/>
            </a:endParaRPr>
          </a:p>
          <a:p>
            <a:r>
              <a:rPr lang="ru-RU" sz="2000" dirty="0">
                <a:latin typeface="Arial Black" panose="020B0A04020102020204" pitchFamily="34" charset="0"/>
              </a:rPr>
              <a:t>Рассказ Михаила Шолохова «Судьба человека» трогает суровой жизненной правдой и гуманизмом. Просто и сильно рассказана писателем история шофера Соколова, потерявшего во время войны семью, пережившего все ужасы немецкого плена, трудности  военной жизни и сумевшего сохранить большую нежность, любовь к людям.</a:t>
            </a:r>
          </a:p>
          <a:p>
            <a:r>
              <a:rPr lang="ru-RU" sz="2000" dirty="0">
                <a:latin typeface="Arial Black" panose="020B0A04020102020204" pitchFamily="34" charset="0"/>
              </a:rPr>
              <a:t>Рассказ «</a:t>
            </a:r>
            <a:r>
              <a:rPr lang="ru-RU" sz="2000" dirty="0" err="1">
                <a:latin typeface="Arial Black" panose="020B0A04020102020204" pitchFamily="34" charset="0"/>
              </a:rPr>
              <a:t>Нахаленок</a:t>
            </a:r>
            <a:r>
              <a:rPr lang="ru-RU" sz="2000" dirty="0">
                <a:latin typeface="Arial Black" panose="020B0A04020102020204" pitchFamily="34" charset="0"/>
              </a:rPr>
              <a:t>» принадлежит к ранним рассказам М. Шолохова, в нем описаны события времен гражданской войны.</a:t>
            </a:r>
          </a:p>
        </p:txBody>
      </p:sp>
    </p:spTree>
    <p:extLst>
      <p:ext uri="{BB962C8B-B14F-4D97-AF65-F5344CB8AC3E}">
        <p14:creationId xmlns:p14="http://schemas.microsoft.com/office/powerpoint/2010/main" val="242211149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5ED8A53F-2921-FC86-3169-CC28D44588B0}"/>
              </a:ext>
            </a:extLst>
          </p:cNvPr>
          <p:cNvPicPr>
            <a:picLocks noChangeAspect="1"/>
          </p:cNvPicPr>
          <p:nvPr/>
        </p:nvPicPr>
        <p:blipFill rotWithShape="1">
          <a:blip r:embed="rId3">
            <a:extLst>
              <a:ext uri="{28A0092B-C50C-407E-A947-70E740481C1C}">
                <a14:useLocalDpi xmlns:a14="http://schemas.microsoft.com/office/drawing/2010/main" val="0"/>
              </a:ext>
            </a:extLst>
          </a:blip>
          <a:srcRect t="22449"/>
          <a:stretch/>
        </p:blipFill>
        <p:spPr>
          <a:xfrm rot="5400000">
            <a:off x="-159518" y="1211015"/>
            <a:ext cx="3855600" cy="2628261"/>
          </a:xfrm>
          <a:prstGeom prst="rect">
            <a:avLst/>
          </a:prstGeom>
        </p:spPr>
      </p:pic>
      <p:sp>
        <p:nvSpPr>
          <p:cNvPr id="5" name="TextBox 4">
            <a:extLst>
              <a:ext uri="{FF2B5EF4-FFF2-40B4-BE49-F238E27FC236}">
                <a16:creationId xmlns:a16="http://schemas.microsoft.com/office/drawing/2014/main" id="{F56DC291-96D1-73F5-9B2B-7547E4B34A57}"/>
              </a:ext>
            </a:extLst>
          </p:cNvPr>
          <p:cNvSpPr txBox="1"/>
          <p:nvPr/>
        </p:nvSpPr>
        <p:spPr>
          <a:xfrm>
            <a:off x="4021015" y="586154"/>
            <a:ext cx="7901354" cy="1938992"/>
          </a:xfrm>
          <a:prstGeom prst="rect">
            <a:avLst/>
          </a:prstGeom>
          <a:noFill/>
        </p:spPr>
        <p:txBody>
          <a:bodyPr wrap="square" rtlCol="0">
            <a:spAutoFit/>
          </a:bodyPr>
          <a:lstStyle/>
          <a:p>
            <a:r>
              <a:rPr lang="ru-RU" sz="2000" dirty="0">
                <a:latin typeface="Arial Black" panose="020B0A04020102020204" pitchFamily="34" charset="0"/>
              </a:rPr>
              <a:t>Шолохов М.А. Они сражались за Родину: Главы из романа. – Волгоград: </a:t>
            </a:r>
            <a:r>
              <a:rPr lang="ru-RU" sz="2000" dirty="0" err="1">
                <a:latin typeface="Arial Black" panose="020B0A04020102020204" pitchFamily="34" charset="0"/>
              </a:rPr>
              <a:t>Ниж</a:t>
            </a:r>
            <a:r>
              <a:rPr lang="ru-RU" sz="2000" dirty="0">
                <a:latin typeface="Arial Black" panose="020B0A04020102020204" pitchFamily="34" charset="0"/>
              </a:rPr>
              <a:t>. – </a:t>
            </a:r>
            <a:r>
              <a:rPr lang="ru-RU" sz="2000" dirty="0" err="1">
                <a:latin typeface="Arial Black" panose="020B0A04020102020204" pitchFamily="34" charset="0"/>
              </a:rPr>
              <a:t>Волж</a:t>
            </a:r>
            <a:r>
              <a:rPr lang="ru-RU" sz="2000" dirty="0">
                <a:latin typeface="Arial Black" panose="020B0A04020102020204" pitchFamily="34" charset="0"/>
              </a:rPr>
              <a:t>. кн. изд-во, 1979</a:t>
            </a:r>
          </a:p>
          <a:p>
            <a:endParaRPr lang="ru-RU" sz="2000" dirty="0">
              <a:latin typeface="Arial Black" panose="020B0A04020102020204" pitchFamily="34" charset="0"/>
            </a:endParaRPr>
          </a:p>
          <a:p>
            <a:r>
              <a:rPr lang="ru-RU" sz="2000" dirty="0">
                <a:latin typeface="Arial Black" panose="020B0A04020102020204" pitchFamily="34" charset="0"/>
              </a:rPr>
              <a:t>Книга М.А. Шолохова посвящается героическому подвигу советского народа в Великой Отечественной войне.</a:t>
            </a:r>
          </a:p>
        </p:txBody>
      </p:sp>
    </p:spTree>
    <p:extLst>
      <p:ext uri="{BB962C8B-B14F-4D97-AF65-F5344CB8AC3E}">
        <p14:creationId xmlns:p14="http://schemas.microsoft.com/office/powerpoint/2010/main" val="368539641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D3F8DC7B-47F1-2507-D10E-53FCE3A0D34C}"/>
              </a:ext>
            </a:extLst>
          </p:cNvPr>
          <p:cNvPicPr>
            <a:picLocks noChangeAspect="1"/>
          </p:cNvPicPr>
          <p:nvPr/>
        </p:nvPicPr>
        <p:blipFill rotWithShape="1">
          <a:blip r:embed="rId3">
            <a:extLst>
              <a:ext uri="{28A0092B-C50C-407E-A947-70E740481C1C}">
                <a14:useLocalDpi xmlns:a14="http://schemas.microsoft.com/office/drawing/2010/main" val="0"/>
              </a:ext>
            </a:extLst>
          </a:blip>
          <a:srcRect t="18395"/>
          <a:stretch/>
        </p:blipFill>
        <p:spPr>
          <a:xfrm rot="5400000">
            <a:off x="-273156" y="1229422"/>
            <a:ext cx="3855600" cy="2531073"/>
          </a:xfrm>
          <a:prstGeom prst="rect">
            <a:avLst/>
          </a:prstGeom>
        </p:spPr>
      </p:pic>
      <p:sp>
        <p:nvSpPr>
          <p:cNvPr id="5" name="TextBox 4">
            <a:extLst>
              <a:ext uri="{FF2B5EF4-FFF2-40B4-BE49-F238E27FC236}">
                <a16:creationId xmlns:a16="http://schemas.microsoft.com/office/drawing/2014/main" id="{1B410CAF-1E3F-742A-D377-E719F19AAE3F}"/>
              </a:ext>
            </a:extLst>
          </p:cNvPr>
          <p:cNvSpPr txBox="1"/>
          <p:nvPr/>
        </p:nvSpPr>
        <p:spPr>
          <a:xfrm>
            <a:off x="4039565" y="567159"/>
            <a:ext cx="8152435" cy="3477875"/>
          </a:xfrm>
          <a:prstGeom prst="rect">
            <a:avLst/>
          </a:prstGeom>
          <a:noFill/>
        </p:spPr>
        <p:txBody>
          <a:bodyPr wrap="square" rtlCol="0">
            <a:spAutoFit/>
          </a:bodyPr>
          <a:lstStyle/>
          <a:p>
            <a:r>
              <a:rPr lang="ru-RU" sz="2000" dirty="0">
                <a:latin typeface="Arial Black" panose="020B0A04020102020204" pitchFamily="34" charset="0"/>
              </a:rPr>
              <a:t>Попов В.М. Один выстрел во время войны: Роман</a:t>
            </a:r>
          </a:p>
          <a:p>
            <a:r>
              <a:rPr lang="ru-RU" sz="2000" dirty="0">
                <a:latin typeface="Arial Black" panose="020B0A04020102020204" pitchFamily="34" charset="0"/>
              </a:rPr>
              <a:t> </a:t>
            </a:r>
            <a:r>
              <a:rPr lang="en-US" sz="2000" dirty="0">
                <a:latin typeface="Arial Black" panose="020B0A04020102020204" pitchFamily="34" charset="0"/>
              </a:rPr>
              <a:t>/</a:t>
            </a:r>
            <a:r>
              <a:rPr lang="ru-RU" sz="2000" dirty="0">
                <a:latin typeface="Arial Black" panose="020B0A04020102020204" pitchFamily="34" charset="0"/>
              </a:rPr>
              <a:t> </a:t>
            </a:r>
            <a:r>
              <a:rPr lang="ru-RU" sz="2000" dirty="0" err="1">
                <a:latin typeface="Arial Black" panose="020B0A04020102020204" pitchFamily="34" charset="0"/>
              </a:rPr>
              <a:t>Худож</a:t>
            </a:r>
            <a:r>
              <a:rPr lang="ru-RU" sz="2000" dirty="0">
                <a:latin typeface="Arial Black" panose="020B0A04020102020204" pitchFamily="34" charset="0"/>
              </a:rPr>
              <a:t>. В. Алексеев. – М.: Современник, 1986</a:t>
            </a:r>
          </a:p>
          <a:p>
            <a:endParaRPr lang="ru-RU" sz="2000" dirty="0">
              <a:latin typeface="Arial Black" panose="020B0A04020102020204" pitchFamily="34" charset="0"/>
            </a:endParaRPr>
          </a:p>
          <a:p>
            <a:r>
              <a:rPr lang="ru-RU" sz="2000" dirty="0">
                <a:latin typeface="Arial Black" panose="020B0A04020102020204" pitchFamily="34" charset="0"/>
              </a:rPr>
              <a:t>1942 год… Фашистская авиация днем и ночью бомбит крупную железнодорожную станцию «Раздельную», важный стратегический узел. За жизнь этой станции и борются герои романа Виктора Попова «Один выстрел во время войны». В тяжелейших условиях восстанавливают они пути, строят мост, чтобы дать возможность нашим воинским эшелонам идти на запад…</a:t>
            </a:r>
          </a:p>
        </p:txBody>
      </p:sp>
    </p:spTree>
    <p:extLst>
      <p:ext uri="{BB962C8B-B14F-4D97-AF65-F5344CB8AC3E}">
        <p14:creationId xmlns:p14="http://schemas.microsoft.com/office/powerpoint/2010/main" val="408039964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DBD2F22C-E163-59EF-BB51-2ADB15235383}"/>
              </a:ext>
            </a:extLst>
          </p:cNvPr>
          <p:cNvPicPr>
            <a:picLocks noChangeAspect="1"/>
          </p:cNvPicPr>
          <p:nvPr/>
        </p:nvPicPr>
        <p:blipFill rotWithShape="1">
          <a:blip r:embed="rId3">
            <a:extLst>
              <a:ext uri="{28A0092B-C50C-407E-A947-70E740481C1C}">
                <a14:useLocalDpi xmlns:a14="http://schemas.microsoft.com/office/drawing/2010/main" val="0"/>
              </a:ext>
            </a:extLst>
          </a:blip>
          <a:srcRect t="15962"/>
          <a:stretch/>
        </p:blipFill>
        <p:spPr>
          <a:xfrm rot="5400000">
            <a:off x="-295144" y="1392551"/>
            <a:ext cx="4505393" cy="2839655"/>
          </a:xfrm>
          <a:prstGeom prst="rect">
            <a:avLst/>
          </a:prstGeom>
        </p:spPr>
      </p:pic>
      <p:sp>
        <p:nvSpPr>
          <p:cNvPr id="2" name="TextBox 1">
            <a:extLst>
              <a:ext uri="{FF2B5EF4-FFF2-40B4-BE49-F238E27FC236}">
                <a16:creationId xmlns:a16="http://schemas.microsoft.com/office/drawing/2014/main" id="{7C132EAB-5C2E-C159-20BB-DBAA1018BF25}"/>
              </a:ext>
            </a:extLst>
          </p:cNvPr>
          <p:cNvSpPr txBox="1"/>
          <p:nvPr/>
        </p:nvSpPr>
        <p:spPr>
          <a:xfrm>
            <a:off x="3915105" y="559681"/>
            <a:ext cx="8034137" cy="3785652"/>
          </a:xfrm>
          <a:prstGeom prst="rect">
            <a:avLst/>
          </a:prstGeom>
          <a:noFill/>
        </p:spPr>
        <p:txBody>
          <a:bodyPr wrap="square" rtlCol="0">
            <a:spAutoFit/>
          </a:bodyPr>
          <a:lstStyle/>
          <a:p>
            <a:r>
              <a:rPr lang="ru-RU" sz="2000" dirty="0">
                <a:latin typeface="Arial Black" panose="020B0A04020102020204" pitchFamily="34" charset="0"/>
              </a:rPr>
              <a:t>Страницы подвига. Советская военно-патриотическая проза: в 4 т. Т. 3/ Под общей ред. </a:t>
            </a:r>
          </a:p>
          <a:p>
            <a:r>
              <a:rPr lang="ru-RU" sz="2000" dirty="0">
                <a:latin typeface="Arial Black" panose="020B0A04020102020204" pitchFamily="34" charset="0"/>
              </a:rPr>
              <a:t>А. Дементьева; Сост. Л. Асанова; Ил. И. </a:t>
            </a:r>
            <a:r>
              <a:rPr lang="ru-RU" sz="2000" dirty="0" err="1">
                <a:latin typeface="Arial Black" panose="020B0A04020102020204" pitchFamily="34" charset="0"/>
              </a:rPr>
              <a:t>Пчелко</a:t>
            </a:r>
            <a:r>
              <a:rPr lang="ru-RU" sz="2000" dirty="0">
                <a:latin typeface="Arial Black" panose="020B0A04020102020204" pitchFamily="34" charset="0"/>
              </a:rPr>
              <a:t>. – М.: Правда, 1987</a:t>
            </a:r>
          </a:p>
          <a:p>
            <a:endParaRPr lang="ru-RU" sz="2000" dirty="0">
              <a:latin typeface="Arial Black" panose="020B0A04020102020204" pitchFamily="34" charset="0"/>
            </a:endParaRPr>
          </a:p>
          <a:p>
            <a:r>
              <a:rPr lang="ru-RU" sz="2000" dirty="0">
                <a:latin typeface="Arial Black" panose="020B0A04020102020204" pitchFamily="34" charset="0"/>
              </a:rPr>
              <a:t>Третий том военно-патриотической прозы посвящен бессмертному подвигу советского народа в Великой Отечественной войне. В сборник вошли рассказы о войне А. Платонова, повести В. Быкова «Дожить до рассвета», Л. Леонова «Взятие </a:t>
            </a:r>
            <a:r>
              <a:rPr lang="ru-RU" sz="2000" dirty="0" err="1">
                <a:latin typeface="Arial Black" panose="020B0A04020102020204" pitchFamily="34" charset="0"/>
              </a:rPr>
              <a:t>Великошумска</a:t>
            </a:r>
            <a:r>
              <a:rPr lang="ru-RU" sz="2000" dirty="0">
                <a:latin typeface="Arial Black" panose="020B0A04020102020204" pitchFamily="34" charset="0"/>
              </a:rPr>
              <a:t>», Э. Казакевича «Звезда» и </a:t>
            </a:r>
          </a:p>
          <a:p>
            <a:r>
              <a:rPr lang="ru-RU" sz="2000" dirty="0">
                <a:latin typeface="Arial Black" panose="020B0A04020102020204" pitchFamily="34" charset="0"/>
              </a:rPr>
              <a:t>Ю. Бондарева «Последние залпы».</a:t>
            </a:r>
          </a:p>
        </p:txBody>
      </p:sp>
    </p:spTree>
    <p:extLst>
      <p:ext uri="{BB962C8B-B14F-4D97-AF65-F5344CB8AC3E}">
        <p14:creationId xmlns:p14="http://schemas.microsoft.com/office/powerpoint/2010/main" val="165793178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F89923B-E851-41EC-97CF-498AC618A054}"/>
              </a:ext>
            </a:extLst>
          </p:cNvPr>
          <p:cNvPicPr>
            <a:picLocks noChangeAspect="1"/>
          </p:cNvPicPr>
          <p:nvPr/>
        </p:nvPicPr>
        <p:blipFill>
          <a:blip r:embed="rId2"/>
          <a:stretch>
            <a:fillRect/>
          </a:stretch>
        </p:blipFill>
        <p:spPr>
          <a:xfrm>
            <a:off x="0" y="0"/>
            <a:ext cx="12229562" cy="6858000"/>
          </a:xfrm>
          <a:prstGeom prst="rect">
            <a:avLst/>
          </a:prstGeom>
        </p:spPr>
      </p:pic>
      <p:sp>
        <p:nvSpPr>
          <p:cNvPr id="5" name="TextBox 4">
            <a:extLst>
              <a:ext uri="{FF2B5EF4-FFF2-40B4-BE49-F238E27FC236}">
                <a16:creationId xmlns:a16="http://schemas.microsoft.com/office/drawing/2014/main" id="{B58E8DFA-AE60-9C9F-FFC0-3B7E7CDDC13B}"/>
              </a:ext>
            </a:extLst>
          </p:cNvPr>
          <p:cNvSpPr txBox="1"/>
          <p:nvPr/>
        </p:nvSpPr>
        <p:spPr>
          <a:xfrm>
            <a:off x="4437373" y="561195"/>
            <a:ext cx="6541477" cy="3785652"/>
          </a:xfrm>
          <a:prstGeom prst="rect">
            <a:avLst/>
          </a:prstGeom>
          <a:noFill/>
        </p:spPr>
        <p:txBody>
          <a:bodyPr wrap="square" rtlCol="0">
            <a:spAutoFit/>
          </a:bodyPr>
          <a:lstStyle/>
          <a:p>
            <a:r>
              <a:rPr lang="ru-RU" sz="2000" b="0" i="0" dirty="0">
                <a:effectLst/>
                <a:latin typeface="Arial Black" panose="020B0A04020102020204" pitchFamily="34" charset="0"/>
              </a:rPr>
              <a:t>Великая Отечественная война — одно из ключевых событий в истории России, СССР, которое оставило неизгладимый след в коллективной памяти народа. Это время испытаний, героизма и трагедии, которое продолжает вдохновлять поколения  людей. Великая Отечественная война породила множество неповторимых и важных литературных произведений, которые стоит почитать в любом возрасте для того, чтобы глубже понять и оценить этот период.</a:t>
            </a:r>
            <a:endParaRPr lang="ru-RU" sz="2000" dirty="0">
              <a:latin typeface="Arial Black" panose="020B0A04020102020204" pitchFamily="34" charset="0"/>
            </a:endParaRPr>
          </a:p>
        </p:txBody>
      </p:sp>
    </p:spTree>
    <p:extLst>
      <p:ext uri="{BB962C8B-B14F-4D97-AF65-F5344CB8AC3E}">
        <p14:creationId xmlns:p14="http://schemas.microsoft.com/office/powerpoint/2010/main" val="175560462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339213"/>
            <a:ext cx="12229562" cy="6858000"/>
          </a:xfrm>
          <a:prstGeom prst="rect">
            <a:avLst/>
          </a:prstGeom>
        </p:spPr>
      </p:pic>
      <p:pic>
        <p:nvPicPr>
          <p:cNvPr id="3" name="Рисунок 2">
            <a:extLst>
              <a:ext uri="{FF2B5EF4-FFF2-40B4-BE49-F238E27FC236}">
                <a16:creationId xmlns:a16="http://schemas.microsoft.com/office/drawing/2014/main" id="{ED1BB653-EA90-E368-D6BC-035194AE9B04}"/>
              </a:ext>
            </a:extLst>
          </p:cNvPr>
          <p:cNvPicPr>
            <a:picLocks noChangeAspect="1"/>
          </p:cNvPicPr>
          <p:nvPr/>
        </p:nvPicPr>
        <p:blipFill rotWithShape="1">
          <a:blip r:embed="rId3">
            <a:extLst>
              <a:ext uri="{28A0092B-C50C-407E-A947-70E740481C1C}">
                <a14:useLocalDpi xmlns:a14="http://schemas.microsoft.com/office/drawing/2010/main" val="0"/>
              </a:ext>
            </a:extLst>
          </a:blip>
          <a:srcRect t="21282" r="-2564"/>
          <a:stretch/>
        </p:blipFill>
        <p:spPr>
          <a:xfrm rot="5400000">
            <a:off x="-450527" y="1463108"/>
            <a:ext cx="4287952" cy="2925412"/>
          </a:xfrm>
          <a:prstGeom prst="rect">
            <a:avLst/>
          </a:prstGeom>
        </p:spPr>
      </p:pic>
      <p:sp>
        <p:nvSpPr>
          <p:cNvPr id="2" name="TextBox 1">
            <a:extLst>
              <a:ext uri="{FF2B5EF4-FFF2-40B4-BE49-F238E27FC236}">
                <a16:creationId xmlns:a16="http://schemas.microsoft.com/office/drawing/2014/main" id="{5B5225E8-733A-5809-4F34-07DFAAA1F6AE}"/>
              </a:ext>
            </a:extLst>
          </p:cNvPr>
          <p:cNvSpPr txBox="1"/>
          <p:nvPr/>
        </p:nvSpPr>
        <p:spPr>
          <a:xfrm>
            <a:off x="3405679" y="767261"/>
            <a:ext cx="8574359" cy="3785652"/>
          </a:xfrm>
          <a:prstGeom prst="rect">
            <a:avLst/>
          </a:prstGeom>
          <a:noFill/>
        </p:spPr>
        <p:txBody>
          <a:bodyPr wrap="square" rtlCol="0">
            <a:spAutoFit/>
          </a:bodyPr>
          <a:lstStyle/>
          <a:p>
            <a:r>
              <a:rPr lang="ru-RU" sz="2000" dirty="0">
                <a:latin typeface="Arial Black" panose="020B0A04020102020204" pitchFamily="34" charset="0"/>
              </a:rPr>
              <a:t>Страницы подвига. Советская военно-патриотическая проза: в 4 т. Т. 2/ Под общей ред. </a:t>
            </a:r>
          </a:p>
          <a:p>
            <a:r>
              <a:rPr lang="ru-RU" sz="2000" dirty="0">
                <a:latin typeface="Arial Black" panose="020B0A04020102020204" pitchFamily="34" charset="0"/>
              </a:rPr>
              <a:t>А. Дементьева; Сост. Л. Асанова; Ил. А. Николаева. – М.: Правда, 1987</a:t>
            </a:r>
          </a:p>
          <a:p>
            <a:endParaRPr lang="ru-RU" sz="2000" dirty="0">
              <a:latin typeface="Arial Black" panose="020B0A04020102020204" pitchFamily="34" charset="0"/>
            </a:endParaRPr>
          </a:p>
          <a:p>
            <a:r>
              <a:rPr lang="ru-RU" sz="2000" dirty="0">
                <a:latin typeface="Arial Black" panose="020B0A04020102020204" pitchFamily="34" charset="0"/>
              </a:rPr>
              <a:t>Во втором томе военно-патриотической прозы «Страницы подвига» воссоздана героическая борьба советского народа с немецко-фашистскими захватчиками в годы Великой Отечественной  войны. В сборник включены главы из романа М. Шолохова «Они сражались за Родину», «Рассказы Ивана Сударева» А. Толстого и роман К. Симонова «Дни и ночи».</a:t>
            </a:r>
          </a:p>
        </p:txBody>
      </p:sp>
    </p:spTree>
    <p:extLst>
      <p:ext uri="{BB962C8B-B14F-4D97-AF65-F5344CB8AC3E}">
        <p14:creationId xmlns:p14="http://schemas.microsoft.com/office/powerpoint/2010/main" val="54068359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59ADB8F1-B575-2E5E-D90E-52FBAE42B185}"/>
              </a:ext>
            </a:extLst>
          </p:cNvPr>
          <p:cNvPicPr>
            <a:picLocks noChangeAspect="1"/>
          </p:cNvPicPr>
          <p:nvPr/>
        </p:nvPicPr>
        <p:blipFill rotWithShape="1">
          <a:blip r:embed="rId3">
            <a:extLst>
              <a:ext uri="{28A0092B-C50C-407E-A947-70E740481C1C}">
                <a14:useLocalDpi xmlns:a14="http://schemas.microsoft.com/office/drawing/2010/main" val="0"/>
              </a:ext>
            </a:extLst>
          </a:blip>
          <a:srcRect t="13125"/>
          <a:stretch/>
        </p:blipFill>
        <p:spPr>
          <a:xfrm rot="5400000">
            <a:off x="82696" y="1417838"/>
            <a:ext cx="3855600" cy="2615781"/>
          </a:xfrm>
          <a:prstGeom prst="rect">
            <a:avLst/>
          </a:prstGeom>
        </p:spPr>
      </p:pic>
      <p:sp>
        <p:nvSpPr>
          <p:cNvPr id="5" name="TextBox 4">
            <a:extLst>
              <a:ext uri="{FF2B5EF4-FFF2-40B4-BE49-F238E27FC236}">
                <a16:creationId xmlns:a16="http://schemas.microsoft.com/office/drawing/2014/main" id="{A7AFDCF6-8310-B4B2-D75F-BB98E76F5C0A}"/>
              </a:ext>
            </a:extLst>
          </p:cNvPr>
          <p:cNvSpPr txBox="1"/>
          <p:nvPr/>
        </p:nvSpPr>
        <p:spPr>
          <a:xfrm>
            <a:off x="4196862" y="679938"/>
            <a:ext cx="7831015" cy="2246769"/>
          </a:xfrm>
          <a:prstGeom prst="rect">
            <a:avLst/>
          </a:prstGeom>
          <a:noFill/>
        </p:spPr>
        <p:txBody>
          <a:bodyPr wrap="square" rtlCol="0">
            <a:spAutoFit/>
          </a:bodyPr>
          <a:lstStyle/>
          <a:p>
            <a:r>
              <a:rPr lang="ru-RU" sz="2000" dirty="0">
                <a:latin typeface="Arial Black" panose="020B0A04020102020204" pitchFamily="34" charset="0"/>
              </a:rPr>
              <a:t>Леонов Л.М. Взятие </a:t>
            </a:r>
            <a:r>
              <a:rPr lang="ru-RU" sz="2000" dirty="0" err="1">
                <a:latin typeface="Arial Black" panose="020B0A04020102020204" pitchFamily="34" charset="0"/>
              </a:rPr>
              <a:t>Великошумска</a:t>
            </a:r>
            <a:r>
              <a:rPr lang="ru-RU" sz="2000" dirty="0">
                <a:latin typeface="Arial Black" panose="020B0A04020102020204" pitchFamily="34" charset="0"/>
              </a:rPr>
              <a:t>: Повесть. – М.: Сов. Россия, 1977</a:t>
            </a:r>
          </a:p>
          <a:p>
            <a:endParaRPr lang="ru-RU" sz="2000" dirty="0">
              <a:latin typeface="Arial Black" panose="020B0A04020102020204" pitchFamily="34" charset="0"/>
            </a:endParaRPr>
          </a:p>
          <a:p>
            <a:r>
              <a:rPr lang="ru-RU" sz="2000" dirty="0">
                <a:latin typeface="Arial Black" panose="020B0A04020102020204" pitchFamily="34" charset="0"/>
              </a:rPr>
              <a:t>Повесть Л. Леонова «Взятие </a:t>
            </a:r>
            <a:r>
              <a:rPr lang="ru-RU" sz="2000" dirty="0" err="1">
                <a:latin typeface="Arial Black" panose="020B0A04020102020204" pitchFamily="34" charset="0"/>
              </a:rPr>
              <a:t>Великошумска</a:t>
            </a:r>
            <a:r>
              <a:rPr lang="ru-RU" sz="2000" dirty="0">
                <a:latin typeface="Arial Black" panose="020B0A04020102020204" pitchFamily="34" charset="0"/>
              </a:rPr>
              <a:t>», написанная в 1944 году, посвящена подвигам советских людей во время Великой Отечественной войны.</a:t>
            </a:r>
          </a:p>
        </p:txBody>
      </p:sp>
    </p:spTree>
    <p:extLst>
      <p:ext uri="{BB962C8B-B14F-4D97-AF65-F5344CB8AC3E}">
        <p14:creationId xmlns:p14="http://schemas.microsoft.com/office/powerpoint/2010/main" val="261609205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2B239F91-3768-3D43-72E3-ADEA3B9F6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666" y="1244706"/>
            <a:ext cx="3855600" cy="2891700"/>
          </a:xfrm>
          <a:prstGeom prst="rect">
            <a:avLst/>
          </a:prstGeom>
        </p:spPr>
      </p:pic>
      <p:sp>
        <p:nvSpPr>
          <p:cNvPr id="5" name="TextBox 4">
            <a:extLst>
              <a:ext uri="{FF2B5EF4-FFF2-40B4-BE49-F238E27FC236}">
                <a16:creationId xmlns:a16="http://schemas.microsoft.com/office/drawing/2014/main" id="{B81C3789-4FD1-60B9-77B5-BEBFA8803F56}"/>
              </a:ext>
            </a:extLst>
          </p:cNvPr>
          <p:cNvSpPr txBox="1"/>
          <p:nvPr/>
        </p:nvSpPr>
        <p:spPr>
          <a:xfrm>
            <a:off x="4032739" y="574431"/>
            <a:ext cx="8030308" cy="1938992"/>
          </a:xfrm>
          <a:prstGeom prst="rect">
            <a:avLst/>
          </a:prstGeom>
          <a:noFill/>
        </p:spPr>
        <p:txBody>
          <a:bodyPr wrap="square" rtlCol="0">
            <a:spAutoFit/>
          </a:bodyPr>
          <a:lstStyle/>
          <a:p>
            <a:r>
              <a:rPr lang="ru-RU" sz="2000" dirty="0">
                <a:latin typeface="Arial Black" panose="020B0A04020102020204" pitchFamily="34" charset="0"/>
              </a:rPr>
              <a:t>Леонов Л.М. В годы войны и после. – Ставрополь: Ставропольское кн. </a:t>
            </a:r>
            <a:r>
              <a:rPr lang="ru-RU" sz="2000" dirty="0" err="1">
                <a:latin typeface="Arial Black" panose="020B0A04020102020204" pitchFamily="34" charset="0"/>
              </a:rPr>
              <a:t>изд</a:t>
            </a:r>
            <a:r>
              <a:rPr lang="ru-RU" sz="2000" dirty="0">
                <a:latin typeface="Arial Black" panose="020B0A04020102020204" pitchFamily="34" charset="0"/>
              </a:rPr>
              <a:t> – во, 1974</a:t>
            </a:r>
          </a:p>
          <a:p>
            <a:endParaRPr lang="ru-RU" sz="2000" dirty="0">
              <a:latin typeface="Arial Black" panose="020B0A04020102020204" pitchFamily="34" charset="0"/>
            </a:endParaRPr>
          </a:p>
          <a:p>
            <a:r>
              <a:rPr lang="ru-RU" sz="2000" dirty="0">
                <a:latin typeface="Arial Black" panose="020B0A04020102020204" pitchFamily="34" charset="0"/>
              </a:rPr>
              <a:t>Сборник произведений крупнейшего писателя включает в себя различные по жанру произведения военных и послевоенных лет.</a:t>
            </a:r>
          </a:p>
        </p:txBody>
      </p:sp>
    </p:spTree>
    <p:extLst>
      <p:ext uri="{BB962C8B-B14F-4D97-AF65-F5344CB8AC3E}">
        <p14:creationId xmlns:p14="http://schemas.microsoft.com/office/powerpoint/2010/main" val="227154999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960FFF93-3CC2-9BC1-EDF5-30E00BDB02F0}"/>
              </a:ext>
            </a:extLst>
          </p:cNvPr>
          <p:cNvPicPr>
            <a:picLocks noChangeAspect="1"/>
          </p:cNvPicPr>
          <p:nvPr/>
        </p:nvPicPr>
        <p:blipFill rotWithShape="1">
          <a:blip r:embed="rId3">
            <a:extLst>
              <a:ext uri="{28A0092B-C50C-407E-A947-70E740481C1C}">
                <a14:useLocalDpi xmlns:a14="http://schemas.microsoft.com/office/drawing/2010/main" val="0"/>
              </a:ext>
            </a:extLst>
          </a:blip>
          <a:srcRect t="14341"/>
          <a:stretch/>
        </p:blipFill>
        <p:spPr>
          <a:xfrm rot="5400000">
            <a:off x="-52876" y="1231210"/>
            <a:ext cx="3855600" cy="2476996"/>
          </a:xfrm>
          <a:prstGeom prst="rect">
            <a:avLst/>
          </a:prstGeom>
        </p:spPr>
      </p:pic>
      <p:sp>
        <p:nvSpPr>
          <p:cNvPr id="5" name="TextBox 4">
            <a:extLst>
              <a:ext uri="{FF2B5EF4-FFF2-40B4-BE49-F238E27FC236}">
                <a16:creationId xmlns:a16="http://schemas.microsoft.com/office/drawing/2014/main" id="{C956588B-E8D8-084A-B4AE-5B5985C922D4}"/>
              </a:ext>
            </a:extLst>
          </p:cNvPr>
          <p:cNvSpPr txBox="1"/>
          <p:nvPr/>
        </p:nvSpPr>
        <p:spPr>
          <a:xfrm>
            <a:off x="4513385" y="422031"/>
            <a:ext cx="7491046" cy="2554545"/>
          </a:xfrm>
          <a:prstGeom prst="rect">
            <a:avLst/>
          </a:prstGeom>
          <a:noFill/>
        </p:spPr>
        <p:txBody>
          <a:bodyPr wrap="square" rtlCol="0">
            <a:spAutoFit/>
          </a:bodyPr>
          <a:lstStyle/>
          <a:p>
            <a:r>
              <a:rPr lang="ru-RU" sz="2000" dirty="0" err="1">
                <a:latin typeface="Arial Black" panose="020B0A04020102020204" pitchFamily="34" charset="0"/>
              </a:rPr>
              <a:t>Закруткин</a:t>
            </a:r>
            <a:r>
              <a:rPr lang="ru-RU" sz="2000" dirty="0">
                <a:latin typeface="Arial Black" panose="020B0A04020102020204" pitchFamily="34" charset="0"/>
              </a:rPr>
              <a:t> В. Матерь человеческая: Повесть. -  Сыктывкар: Коми кн. изд-во, 1985</a:t>
            </a:r>
          </a:p>
          <a:p>
            <a:endParaRPr lang="ru-RU" sz="2000" dirty="0">
              <a:latin typeface="Arial Black" panose="020B0A04020102020204" pitchFamily="34" charset="0"/>
            </a:endParaRPr>
          </a:p>
          <a:p>
            <a:r>
              <a:rPr lang="ru-RU" sz="2000" b="0" i="0" dirty="0">
                <a:solidFill>
                  <a:srgbClr val="333333"/>
                </a:solidFill>
                <a:effectLst/>
                <a:latin typeface="Arial Black" panose="020B0A04020102020204" pitchFamily="34" charset="0"/>
              </a:rPr>
              <a:t>События повести разворачиваются в сентябре 1942 года. Она посвящена борьбе Марии, чью семью — мужа и сына — повесили немцы при захвате, оккупации и сожжении хутора, за выживание на оккупированной территории.</a:t>
            </a:r>
            <a:endParaRPr lang="ru-RU" sz="2000" dirty="0">
              <a:latin typeface="Arial Black" panose="020B0A04020102020204" pitchFamily="34" charset="0"/>
            </a:endParaRPr>
          </a:p>
        </p:txBody>
      </p:sp>
    </p:spTree>
    <p:extLst>
      <p:ext uri="{BB962C8B-B14F-4D97-AF65-F5344CB8AC3E}">
        <p14:creationId xmlns:p14="http://schemas.microsoft.com/office/powerpoint/2010/main" val="64162150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7AE1B8B7-7FE0-C1A5-A666-1CE1B8734816}"/>
              </a:ext>
            </a:extLst>
          </p:cNvPr>
          <p:cNvPicPr>
            <a:picLocks noChangeAspect="1"/>
          </p:cNvPicPr>
          <p:nvPr/>
        </p:nvPicPr>
        <p:blipFill rotWithShape="1">
          <a:blip r:embed="rId3">
            <a:extLst>
              <a:ext uri="{28A0092B-C50C-407E-A947-70E740481C1C}">
                <a14:useLocalDpi xmlns:a14="http://schemas.microsoft.com/office/drawing/2010/main" val="0"/>
              </a:ext>
            </a:extLst>
          </a:blip>
          <a:srcRect t="13936"/>
          <a:stretch/>
        </p:blipFill>
        <p:spPr>
          <a:xfrm rot="5400000">
            <a:off x="37695" y="1434476"/>
            <a:ext cx="3855600" cy="2488719"/>
          </a:xfrm>
          <a:prstGeom prst="rect">
            <a:avLst/>
          </a:prstGeom>
        </p:spPr>
      </p:pic>
      <p:sp>
        <p:nvSpPr>
          <p:cNvPr id="5" name="TextBox 4">
            <a:extLst>
              <a:ext uri="{FF2B5EF4-FFF2-40B4-BE49-F238E27FC236}">
                <a16:creationId xmlns:a16="http://schemas.microsoft.com/office/drawing/2014/main" id="{F8BEBC9E-F7A9-A0AA-2BF9-ED9167FE8DA4}"/>
              </a:ext>
            </a:extLst>
          </p:cNvPr>
          <p:cNvSpPr txBox="1"/>
          <p:nvPr/>
        </p:nvSpPr>
        <p:spPr>
          <a:xfrm>
            <a:off x="4243754" y="621323"/>
            <a:ext cx="7819292" cy="2246769"/>
          </a:xfrm>
          <a:prstGeom prst="rect">
            <a:avLst/>
          </a:prstGeom>
          <a:noFill/>
        </p:spPr>
        <p:txBody>
          <a:bodyPr wrap="square" rtlCol="0">
            <a:spAutoFit/>
          </a:bodyPr>
          <a:lstStyle/>
          <a:p>
            <a:r>
              <a:rPr lang="ru-RU" sz="2000" dirty="0">
                <a:latin typeface="Arial Black" panose="020B0A04020102020204" pitchFamily="34" charset="0"/>
              </a:rPr>
              <a:t>Медведев Д.Н. Сильные духом: Роман. – Барнаул: </a:t>
            </a:r>
            <a:r>
              <a:rPr lang="ru-RU" sz="2000" dirty="0" err="1">
                <a:latin typeface="Arial Black" panose="020B0A04020102020204" pitchFamily="34" charset="0"/>
              </a:rPr>
              <a:t>Алт</a:t>
            </a:r>
            <a:r>
              <a:rPr lang="ru-RU" sz="2000" dirty="0">
                <a:latin typeface="Arial Black" panose="020B0A04020102020204" pitchFamily="34" charset="0"/>
              </a:rPr>
              <a:t>. кн. изд-во, 1985</a:t>
            </a:r>
          </a:p>
          <a:p>
            <a:endParaRPr lang="ru-RU" sz="2000" dirty="0">
              <a:latin typeface="Arial Black" panose="020B0A04020102020204" pitchFamily="34" charset="0"/>
            </a:endParaRPr>
          </a:p>
          <a:p>
            <a:r>
              <a:rPr lang="ru-RU" sz="2000" dirty="0">
                <a:latin typeface="Arial Black" panose="020B0A04020102020204" pitchFamily="34" charset="0"/>
              </a:rPr>
              <a:t>Роман о боевых подвигах в годы Великой Отечественной войны разведчика Н. Кузнецова, посмертно удостоенного звания Героя Советского Союза.</a:t>
            </a:r>
          </a:p>
        </p:txBody>
      </p:sp>
    </p:spTree>
    <p:extLst>
      <p:ext uri="{BB962C8B-B14F-4D97-AF65-F5344CB8AC3E}">
        <p14:creationId xmlns:p14="http://schemas.microsoft.com/office/powerpoint/2010/main" val="389725479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EC1F25C3-7DB0-9FEC-522C-94FC1903625E}"/>
              </a:ext>
            </a:extLst>
          </p:cNvPr>
          <p:cNvPicPr>
            <a:picLocks noChangeAspect="1"/>
          </p:cNvPicPr>
          <p:nvPr/>
        </p:nvPicPr>
        <p:blipFill rotWithShape="1">
          <a:blip r:embed="rId3">
            <a:extLst>
              <a:ext uri="{28A0092B-C50C-407E-A947-70E740481C1C}">
                <a14:useLocalDpi xmlns:a14="http://schemas.microsoft.com/office/drawing/2010/main" val="0"/>
              </a:ext>
            </a:extLst>
          </a:blip>
          <a:srcRect t="11098"/>
          <a:stretch/>
        </p:blipFill>
        <p:spPr>
          <a:xfrm rot="5400000">
            <a:off x="-258976" y="1295500"/>
            <a:ext cx="3855600" cy="2570781"/>
          </a:xfrm>
          <a:prstGeom prst="rect">
            <a:avLst/>
          </a:prstGeom>
        </p:spPr>
      </p:pic>
      <p:sp>
        <p:nvSpPr>
          <p:cNvPr id="2" name="TextBox 1">
            <a:extLst>
              <a:ext uri="{FF2B5EF4-FFF2-40B4-BE49-F238E27FC236}">
                <a16:creationId xmlns:a16="http://schemas.microsoft.com/office/drawing/2014/main" id="{FF0EF25F-41F9-C650-C3DB-E784B5323A00}"/>
              </a:ext>
            </a:extLst>
          </p:cNvPr>
          <p:cNvSpPr txBox="1"/>
          <p:nvPr/>
        </p:nvSpPr>
        <p:spPr>
          <a:xfrm>
            <a:off x="4097439" y="653090"/>
            <a:ext cx="7711128" cy="1938992"/>
          </a:xfrm>
          <a:prstGeom prst="rect">
            <a:avLst/>
          </a:prstGeom>
          <a:noFill/>
        </p:spPr>
        <p:txBody>
          <a:bodyPr wrap="square" rtlCol="0">
            <a:spAutoFit/>
          </a:bodyPr>
          <a:lstStyle/>
          <a:p>
            <a:r>
              <a:rPr lang="ru-RU" sz="2000" dirty="0">
                <a:latin typeface="Arial Black" panose="020B0A04020102020204" pitchFamily="34" charset="0"/>
              </a:rPr>
              <a:t>Полевой Б.Н. Повесть о настоящем человеке. – Новосибирск.: Западно-Сибирское кн. изд.-во, 1982.</a:t>
            </a:r>
          </a:p>
          <a:p>
            <a:endParaRPr lang="ru-RU" sz="2000" dirty="0">
              <a:latin typeface="Arial Black" panose="020B0A04020102020204" pitchFamily="34" charset="0"/>
            </a:endParaRPr>
          </a:p>
          <a:p>
            <a:r>
              <a:rPr lang="ru-RU" sz="2000" dirty="0">
                <a:latin typeface="Arial Black" panose="020B0A04020102020204" pitchFamily="34" charset="0"/>
              </a:rPr>
              <a:t>Широко известная повесть о Герое Советского Союза Алексее Маресьеве.</a:t>
            </a:r>
          </a:p>
        </p:txBody>
      </p:sp>
    </p:spTree>
    <p:extLst>
      <p:ext uri="{BB962C8B-B14F-4D97-AF65-F5344CB8AC3E}">
        <p14:creationId xmlns:p14="http://schemas.microsoft.com/office/powerpoint/2010/main" val="161641406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4E8F8B9B-7C5B-0868-1012-6057E4A01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5132" y="1368744"/>
            <a:ext cx="3855600" cy="2891700"/>
          </a:xfrm>
          <a:prstGeom prst="rect">
            <a:avLst/>
          </a:prstGeom>
        </p:spPr>
      </p:pic>
      <p:sp>
        <p:nvSpPr>
          <p:cNvPr id="2" name="TextBox 1">
            <a:extLst>
              <a:ext uri="{FF2B5EF4-FFF2-40B4-BE49-F238E27FC236}">
                <a16:creationId xmlns:a16="http://schemas.microsoft.com/office/drawing/2014/main" id="{4DE9691A-76CD-E8D5-712E-5CD099845FA7}"/>
              </a:ext>
            </a:extLst>
          </p:cNvPr>
          <p:cNvSpPr txBox="1"/>
          <p:nvPr/>
        </p:nvSpPr>
        <p:spPr>
          <a:xfrm>
            <a:off x="4085864" y="886793"/>
            <a:ext cx="7875102" cy="1631216"/>
          </a:xfrm>
          <a:prstGeom prst="rect">
            <a:avLst/>
          </a:prstGeom>
          <a:noFill/>
        </p:spPr>
        <p:txBody>
          <a:bodyPr wrap="square" rtlCol="0">
            <a:spAutoFit/>
          </a:bodyPr>
          <a:lstStyle/>
          <a:p>
            <a:r>
              <a:rPr lang="ru-RU" sz="2000" dirty="0">
                <a:latin typeface="Arial Black" panose="020B0A04020102020204" pitchFamily="34" charset="0"/>
              </a:rPr>
              <a:t>Коган М. Л. Поколению бед и побед. – Барнаул: ГИПП «Алтай», 2003</a:t>
            </a:r>
          </a:p>
          <a:p>
            <a:endParaRPr lang="ru-RU" sz="2000" dirty="0">
              <a:latin typeface="Arial Black" panose="020B0A04020102020204" pitchFamily="34" charset="0"/>
            </a:endParaRPr>
          </a:p>
          <a:p>
            <a:r>
              <a:rPr lang="ru-RU" sz="2000" dirty="0">
                <a:latin typeface="Arial Black" panose="020B0A04020102020204" pitchFamily="34" charset="0"/>
              </a:rPr>
              <a:t>Сборник стихов посвящённых Великой Отечественной войне.</a:t>
            </a:r>
          </a:p>
        </p:txBody>
      </p:sp>
    </p:spTree>
    <p:extLst>
      <p:ext uri="{BB962C8B-B14F-4D97-AF65-F5344CB8AC3E}">
        <p14:creationId xmlns:p14="http://schemas.microsoft.com/office/powerpoint/2010/main" val="239569533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677BDC12-D93B-9792-740F-3DC4BF915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02" y="1313154"/>
            <a:ext cx="3855600" cy="2891700"/>
          </a:xfrm>
          <a:prstGeom prst="rect">
            <a:avLst/>
          </a:prstGeom>
        </p:spPr>
      </p:pic>
      <p:sp>
        <p:nvSpPr>
          <p:cNvPr id="2" name="TextBox 1">
            <a:extLst>
              <a:ext uri="{FF2B5EF4-FFF2-40B4-BE49-F238E27FC236}">
                <a16:creationId xmlns:a16="http://schemas.microsoft.com/office/drawing/2014/main" id="{304DD5BC-4EEB-2058-66DC-3564FCE57407}"/>
              </a:ext>
            </a:extLst>
          </p:cNvPr>
          <p:cNvSpPr txBox="1"/>
          <p:nvPr/>
        </p:nvSpPr>
        <p:spPr>
          <a:xfrm>
            <a:off x="4179581" y="831203"/>
            <a:ext cx="7746594" cy="1477328"/>
          </a:xfrm>
          <a:prstGeom prst="rect">
            <a:avLst/>
          </a:prstGeom>
          <a:noFill/>
        </p:spPr>
        <p:txBody>
          <a:bodyPr wrap="square" rtlCol="0">
            <a:spAutoFit/>
          </a:bodyPr>
          <a:lstStyle/>
          <a:p>
            <a:r>
              <a:rPr lang="ru-RU" dirty="0">
                <a:latin typeface="Arial Black" panose="020B0A04020102020204" pitchFamily="34" charset="0"/>
              </a:rPr>
              <a:t>Александров А.С. Прощай, труба зовёт (повесть в письмах о любви и о войне). – Барнаул: АРТ, 2006</a:t>
            </a:r>
          </a:p>
          <a:p>
            <a:endParaRPr lang="ru-RU" dirty="0">
              <a:latin typeface="Arial Black" panose="020B0A04020102020204" pitchFamily="34" charset="0"/>
            </a:endParaRPr>
          </a:p>
          <a:p>
            <a:r>
              <a:rPr lang="ru-RU" dirty="0">
                <a:latin typeface="Arial Black" panose="020B0A04020102020204" pitchFamily="34" charset="0"/>
              </a:rPr>
              <a:t>В книге собраны письма отца автора разных военных лет.</a:t>
            </a:r>
          </a:p>
        </p:txBody>
      </p:sp>
    </p:spTree>
    <p:extLst>
      <p:ext uri="{BB962C8B-B14F-4D97-AF65-F5344CB8AC3E}">
        <p14:creationId xmlns:p14="http://schemas.microsoft.com/office/powerpoint/2010/main" val="358888528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FDC973A8-39A0-0DA8-2EE8-A5E011316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3005" y="1303699"/>
            <a:ext cx="3855600" cy="2891700"/>
          </a:xfrm>
          <a:prstGeom prst="rect">
            <a:avLst/>
          </a:prstGeom>
        </p:spPr>
      </p:pic>
      <p:sp>
        <p:nvSpPr>
          <p:cNvPr id="2" name="TextBox 1">
            <a:extLst>
              <a:ext uri="{FF2B5EF4-FFF2-40B4-BE49-F238E27FC236}">
                <a16:creationId xmlns:a16="http://schemas.microsoft.com/office/drawing/2014/main" id="{3561CD00-3C3D-4FAC-7281-B8A2E4DC2D08}"/>
              </a:ext>
            </a:extLst>
          </p:cNvPr>
          <p:cNvSpPr txBox="1"/>
          <p:nvPr/>
        </p:nvSpPr>
        <p:spPr>
          <a:xfrm>
            <a:off x="4201610" y="821749"/>
            <a:ext cx="7677294" cy="2031325"/>
          </a:xfrm>
          <a:prstGeom prst="rect">
            <a:avLst/>
          </a:prstGeom>
          <a:noFill/>
        </p:spPr>
        <p:txBody>
          <a:bodyPr wrap="square" rtlCol="0">
            <a:spAutoFit/>
          </a:bodyPr>
          <a:lstStyle/>
          <a:p>
            <a:r>
              <a:rPr lang="ru-RU" dirty="0">
                <a:latin typeface="Arial Black" panose="020B0A04020102020204" pitchFamily="34" charset="0"/>
              </a:rPr>
              <a:t>Терехина </a:t>
            </a:r>
            <a:r>
              <a:rPr lang="ru-RU" dirty="0" err="1">
                <a:latin typeface="Arial Black" panose="020B0A04020102020204" pitchFamily="34" charset="0"/>
              </a:rPr>
              <a:t>З.,Черненко</a:t>
            </a:r>
            <a:r>
              <a:rPr lang="ru-RU" dirty="0">
                <a:latin typeface="Arial Black" panose="020B0A04020102020204" pitchFamily="34" charset="0"/>
              </a:rPr>
              <a:t> П. Боец во все времена. -  Барнаул: ИПП «Алтай», 2010</a:t>
            </a:r>
          </a:p>
          <a:p>
            <a:endParaRPr lang="ru-RU" dirty="0">
              <a:latin typeface="Arial Black" panose="020B0A04020102020204" pitchFamily="34" charset="0"/>
            </a:endParaRPr>
          </a:p>
          <a:p>
            <a:r>
              <a:rPr lang="ru-RU" dirty="0">
                <a:latin typeface="Arial Black" panose="020B0A04020102020204" pitchFamily="34" charset="0"/>
              </a:rPr>
              <a:t>Родом из предвоенного детства, прошедший дорогами войны, оставивший добрый след на пути созидания. Юбилейным датам посвящается книга, созданная на основе воспоминаний П.Ф. Черненко.</a:t>
            </a:r>
          </a:p>
        </p:txBody>
      </p:sp>
    </p:spTree>
    <p:extLst>
      <p:ext uri="{BB962C8B-B14F-4D97-AF65-F5344CB8AC3E}">
        <p14:creationId xmlns:p14="http://schemas.microsoft.com/office/powerpoint/2010/main" val="361272459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8BF79CC5-8BAB-6AF9-B01B-A687B335E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5643" y="1615685"/>
            <a:ext cx="3855600" cy="2891700"/>
          </a:xfrm>
          <a:prstGeom prst="rect">
            <a:avLst/>
          </a:prstGeom>
        </p:spPr>
      </p:pic>
      <p:sp>
        <p:nvSpPr>
          <p:cNvPr id="5" name="TextBox 4">
            <a:extLst>
              <a:ext uri="{FF2B5EF4-FFF2-40B4-BE49-F238E27FC236}">
                <a16:creationId xmlns:a16="http://schemas.microsoft.com/office/drawing/2014/main" id="{4C746320-823B-2095-02BD-3DBF9DE4F311}"/>
              </a:ext>
            </a:extLst>
          </p:cNvPr>
          <p:cNvSpPr txBox="1"/>
          <p:nvPr/>
        </p:nvSpPr>
        <p:spPr>
          <a:xfrm>
            <a:off x="4166886" y="1133734"/>
            <a:ext cx="7805803" cy="2585323"/>
          </a:xfrm>
          <a:prstGeom prst="rect">
            <a:avLst/>
          </a:prstGeom>
          <a:noFill/>
        </p:spPr>
        <p:txBody>
          <a:bodyPr wrap="square" rtlCol="0">
            <a:spAutoFit/>
          </a:bodyPr>
          <a:lstStyle/>
          <a:p>
            <a:r>
              <a:rPr lang="ru-RU" dirty="0">
                <a:latin typeface="Arial Black" panose="020B0A04020102020204" pitchFamily="34" charset="0"/>
              </a:rPr>
              <a:t>«О доблести, О подвигах, О славе…»: стихи: сборник </a:t>
            </a:r>
          </a:p>
          <a:p>
            <a:r>
              <a:rPr lang="ru-RU" dirty="0">
                <a:latin typeface="Arial Black" panose="020B0A04020102020204" pitchFamily="34" charset="0"/>
              </a:rPr>
              <a:t>/ Сост. В.Н. </a:t>
            </a:r>
            <a:r>
              <a:rPr lang="ru-RU" dirty="0" err="1">
                <a:latin typeface="Arial Black" panose="020B0A04020102020204" pitchFamily="34" charset="0"/>
              </a:rPr>
              <a:t>Есликовская</a:t>
            </a:r>
            <a:r>
              <a:rPr lang="ru-RU" dirty="0">
                <a:latin typeface="Arial Black" panose="020B0A04020102020204" pitchFamily="34" charset="0"/>
              </a:rPr>
              <a:t>. - Барнаул.: Аз Бука, 2005.</a:t>
            </a:r>
          </a:p>
          <a:p>
            <a:endParaRPr lang="ru-RU" dirty="0">
              <a:latin typeface="Arial Black" panose="020B0A04020102020204" pitchFamily="34" charset="0"/>
            </a:endParaRPr>
          </a:p>
          <a:p>
            <a:r>
              <a:rPr lang="ru-RU" dirty="0">
                <a:latin typeface="Arial Black" panose="020B0A04020102020204" pitchFamily="34" charset="0"/>
              </a:rPr>
              <a:t>В сборник вошли стихи учащихся и педагогов школ Железнодорожного района города Барнаул (42, 60, 80,), посвященные Великой Отечественной войне и локальным войнам ХХ века, а также стихи о городе Барнауле. Издание приурочено к 60-летию Победы над фашистской Германией.</a:t>
            </a:r>
          </a:p>
        </p:txBody>
      </p:sp>
    </p:spTree>
    <p:extLst>
      <p:ext uri="{BB962C8B-B14F-4D97-AF65-F5344CB8AC3E}">
        <p14:creationId xmlns:p14="http://schemas.microsoft.com/office/powerpoint/2010/main" val="34817912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92947F6-D4F0-D7B9-F45E-188C79519329}"/>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442ADBA6-5621-0EDB-AEF6-E6C78EEE3B85}"/>
              </a:ext>
            </a:extLst>
          </p:cNvPr>
          <p:cNvSpPr txBox="1"/>
          <p:nvPr/>
        </p:nvSpPr>
        <p:spPr>
          <a:xfrm>
            <a:off x="4422335" y="493669"/>
            <a:ext cx="7769665" cy="4093428"/>
          </a:xfrm>
          <a:prstGeom prst="rect">
            <a:avLst/>
          </a:prstGeom>
          <a:noFill/>
        </p:spPr>
        <p:txBody>
          <a:bodyPr wrap="square" rtlCol="0">
            <a:spAutoFit/>
          </a:bodyPr>
          <a:lstStyle/>
          <a:p>
            <a:r>
              <a:rPr lang="ru-RU" sz="2000" b="0" i="0" dirty="0">
                <a:effectLst/>
                <a:latin typeface="Arial Black" panose="020B0A04020102020204" pitchFamily="34" charset="0"/>
              </a:rPr>
              <a:t>Виктор Некрасов «</a:t>
            </a:r>
            <a:r>
              <a:rPr lang="ru-RU" sz="2000" b="0" i="0" u="none" strike="noStrike" dirty="0">
                <a:effectLst/>
                <a:latin typeface="Arial Black" panose="020B0A04020102020204" pitchFamily="34" charset="0"/>
              </a:rPr>
              <a:t>В окопах Сталинграда»</a:t>
            </a:r>
            <a:endParaRPr lang="ru-RU" sz="2000" b="0" i="0" dirty="0">
              <a:effectLst/>
              <a:latin typeface="Arial Black" panose="020B0A04020102020204" pitchFamily="34" charset="0"/>
            </a:endParaRPr>
          </a:p>
          <a:p>
            <a:pPr algn="l"/>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Эта книга, первоначально опубликованная в 1946 году, достигла читателей не без труда и была напечатана только благодаря настойчивости Александра Твардовского. История сталинградского сражения заложила основы одного из лучших направлений отечественной литературы того времени — военной прозы. Страницы повести Некрасова содержат простую и человечную, во многом автобиографическую, полную точных деталей и ярких персонажей картину. </a:t>
            </a:r>
            <a:endParaRPr lang="ru-RU" sz="2000" dirty="0">
              <a:solidFill>
                <a:srgbClr val="00B050"/>
              </a:solidFill>
              <a:latin typeface="Arial Black" panose="020B0A04020102020204" pitchFamily="34" charset="0"/>
            </a:endParaRPr>
          </a:p>
        </p:txBody>
      </p:sp>
      <p:pic>
        <p:nvPicPr>
          <p:cNvPr id="4" name="Рисунок 3">
            <a:extLst>
              <a:ext uri="{FF2B5EF4-FFF2-40B4-BE49-F238E27FC236}">
                <a16:creationId xmlns:a16="http://schemas.microsoft.com/office/drawing/2014/main" id="{D4C48970-1578-72E4-E767-27F9041AF40D}"/>
              </a:ext>
            </a:extLst>
          </p:cNvPr>
          <p:cNvPicPr>
            <a:picLocks noChangeAspect="1"/>
          </p:cNvPicPr>
          <p:nvPr/>
        </p:nvPicPr>
        <p:blipFill>
          <a:blip r:embed="rId3"/>
          <a:stretch>
            <a:fillRect/>
          </a:stretch>
        </p:blipFill>
        <p:spPr>
          <a:xfrm>
            <a:off x="720236" y="493669"/>
            <a:ext cx="3019425" cy="4722381"/>
          </a:xfrm>
          <a:prstGeom prst="rect">
            <a:avLst/>
          </a:prstGeom>
        </p:spPr>
      </p:pic>
    </p:spTree>
    <p:extLst>
      <p:ext uri="{BB962C8B-B14F-4D97-AF65-F5344CB8AC3E}">
        <p14:creationId xmlns:p14="http://schemas.microsoft.com/office/powerpoint/2010/main" val="294407053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08BBD6A7-CF53-3CC8-B586-D59613F6D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00" y="574431"/>
            <a:ext cx="2827431" cy="3971951"/>
          </a:xfrm>
          <a:prstGeom prst="rect">
            <a:avLst/>
          </a:prstGeom>
        </p:spPr>
      </p:pic>
      <p:sp>
        <p:nvSpPr>
          <p:cNvPr id="2" name="TextBox 1">
            <a:extLst>
              <a:ext uri="{FF2B5EF4-FFF2-40B4-BE49-F238E27FC236}">
                <a16:creationId xmlns:a16="http://schemas.microsoft.com/office/drawing/2014/main" id="{0F0218DD-252A-3615-B184-9B77D2995320}"/>
              </a:ext>
            </a:extLst>
          </p:cNvPr>
          <p:cNvSpPr txBox="1"/>
          <p:nvPr/>
        </p:nvSpPr>
        <p:spPr>
          <a:xfrm>
            <a:off x="3807831" y="574431"/>
            <a:ext cx="7893969" cy="3693319"/>
          </a:xfrm>
          <a:prstGeom prst="rect">
            <a:avLst/>
          </a:prstGeom>
          <a:noFill/>
        </p:spPr>
        <p:txBody>
          <a:bodyPr wrap="square" rtlCol="0">
            <a:spAutoFit/>
          </a:bodyPr>
          <a:lstStyle/>
          <a:p>
            <a:r>
              <a:rPr lang="ru-RU" dirty="0">
                <a:latin typeface="Arial Black" panose="020B0A04020102020204" pitchFamily="34" charset="0"/>
              </a:rPr>
              <a:t>Васильев Б.Л. В списках не значился: Роман. –Барнаул: </a:t>
            </a:r>
            <a:r>
              <a:rPr lang="ru-RU" dirty="0" err="1">
                <a:latin typeface="Arial Black" panose="020B0A04020102020204" pitchFamily="34" charset="0"/>
              </a:rPr>
              <a:t>Алт</a:t>
            </a:r>
            <a:r>
              <a:rPr lang="ru-RU" dirty="0">
                <a:latin typeface="Arial Black" panose="020B0A04020102020204" pitchFamily="34" charset="0"/>
              </a:rPr>
              <a:t>. кн. изд-во, 1985</a:t>
            </a:r>
          </a:p>
          <a:p>
            <a:endParaRPr lang="ru-RU" dirty="0">
              <a:latin typeface="Arial Black" panose="020B0A04020102020204" pitchFamily="34" charset="0"/>
            </a:endParaRPr>
          </a:p>
          <a:p>
            <a:r>
              <a:rPr lang="ru-RU" dirty="0">
                <a:latin typeface="Arial Black" panose="020B0A04020102020204" pitchFamily="34" charset="0"/>
              </a:rPr>
              <a:t> Васильев Б. воспел в романе «В списках не значился» легендарный подвиг защитников Брестской крепости, которую так и не удалось взять: «Она просто истекла кровью…». Этот роман – патетическая симфония, резко выделяющаяся в будничной, бытовой военной прозе Васильева. Чаще всего писатель обращается к «другой» войне, к не легендарным событиям, рисуя незаметный труд тех, кто не был на передовой и мало что понимал в военной «стратегии», но без труда которых не обойтись на войне.</a:t>
            </a:r>
          </a:p>
        </p:txBody>
      </p:sp>
    </p:spTree>
    <p:extLst>
      <p:ext uri="{BB962C8B-B14F-4D97-AF65-F5344CB8AC3E}">
        <p14:creationId xmlns:p14="http://schemas.microsoft.com/office/powerpoint/2010/main" val="414244076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756ADB3A-030A-8465-1D7D-4CE055D36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665" y="1247185"/>
            <a:ext cx="3855600" cy="2891700"/>
          </a:xfrm>
          <a:prstGeom prst="rect">
            <a:avLst/>
          </a:prstGeom>
        </p:spPr>
      </p:pic>
      <p:sp>
        <p:nvSpPr>
          <p:cNvPr id="2" name="TextBox 1">
            <a:extLst>
              <a:ext uri="{FF2B5EF4-FFF2-40B4-BE49-F238E27FC236}">
                <a16:creationId xmlns:a16="http://schemas.microsoft.com/office/drawing/2014/main" id="{81D9FFA0-BDC1-CE70-FFA0-2CF51043A4A8}"/>
              </a:ext>
            </a:extLst>
          </p:cNvPr>
          <p:cNvSpPr txBox="1"/>
          <p:nvPr/>
        </p:nvSpPr>
        <p:spPr>
          <a:xfrm>
            <a:off x="3701845" y="765234"/>
            <a:ext cx="8145857" cy="1477328"/>
          </a:xfrm>
          <a:prstGeom prst="rect">
            <a:avLst/>
          </a:prstGeom>
          <a:noFill/>
        </p:spPr>
        <p:txBody>
          <a:bodyPr wrap="square" rtlCol="0">
            <a:spAutoFit/>
          </a:bodyPr>
          <a:lstStyle/>
          <a:p>
            <a:r>
              <a:rPr lang="ru-RU" dirty="0">
                <a:latin typeface="Arial Black" panose="020B0A04020102020204" pitchFamily="34" charset="0"/>
              </a:rPr>
              <a:t>Васильев Б.Л. А зори здесь тихие…: Повесть</a:t>
            </a:r>
          </a:p>
          <a:p>
            <a:r>
              <a:rPr lang="ru-RU" dirty="0">
                <a:latin typeface="Arial Black" panose="020B0A04020102020204" pitchFamily="34" charset="0"/>
              </a:rPr>
              <a:t>/Худ. П. Пинкисевич. – М.: Дет. Лит., 1987</a:t>
            </a:r>
          </a:p>
          <a:p>
            <a:endParaRPr lang="ru-RU" dirty="0">
              <a:latin typeface="Arial Black" panose="020B0A04020102020204" pitchFamily="34" charset="0"/>
            </a:endParaRPr>
          </a:p>
          <a:p>
            <a:r>
              <a:rPr lang="ru-RU" dirty="0">
                <a:latin typeface="Arial Black" panose="020B0A04020102020204" pitchFamily="34" charset="0"/>
              </a:rPr>
              <a:t>Повесть о героизме советских девушек во время Великой Отечественной войны.</a:t>
            </a:r>
          </a:p>
        </p:txBody>
      </p:sp>
    </p:spTree>
    <p:extLst>
      <p:ext uri="{BB962C8B-B14F-4D97-AF65-F5344CB8AC3E}">
        <p14:creationId xmlns:p14="http://schemas.microsoft.com/office/powerpoint/2010/main" val="235468378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213F98E9-76BF-C9D6-368B-9C4DD45B7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454" y="821919"/>
            <a:ext cx="3855600" cy="2891700"/>
          </a:xfrm>
          <a:prstGeom prst="rect">
            <a:avLst/>
          </a:prstGeom>
        </p:spPr>
      </p:pic>
      <p:sp>
        <p:nvSpPr>
          <p:cNvPr id="2" name="TextBox 1">
            <a:extLst>
              <a:ext uri="{FF2B5EF4-FFF2-40B4-BE49-F238E27FC236}">
                <a16:creationId xmlns:a16="http://schemas.microsoft.com/office/drawing/2014/main" id="{B29DE099-6748-FC67-2A56-15E3FC1B6D1A}"/>
              </a:ext>
            </a:extLst>
          </p:cNvPr>
          <p:cNvSpPr txBox="1"/>
          <p:nvPr/>
        </p:nvSpPr>
        <p:spPr>
          <a:xfrm>
            <a:off x="4039565" y="339967"/>
            <a:ext cx="7686939" cy="3139321"/>
          </a:xfrm>
          <a:prstGeom prst="rect">
            <a:avLst/>
          </a:prstGeom>
          <a:noFill/>
        </p:spPr>
        <p:txBody>
          <a:bodyPr wrap="square" rtlCol="0">
            <a:spAutoFit/>
          </a:bodyPr>
          <a:lstStyle/>
          <a:p>
            <a:r>
              <a:rPr lang="ru-RU" dirty="0">
                <a:latin typeface="Arial Black" panose="020B0A04020102020204" pitchFamily="34" charset="0"/>
              </a:rPr>
              <a:t>Где-то гремит война: Повести, рассказы</a:t>
            </a:r>
          </a:p>
          <a:p>
            <a:r>
              <a:rPr lang="ru-RU" dirty="0">
                <a:latin typeface="Arial Black" panose="020B0A04020102020204" pitchFamily="34" charset="0"/>
              </a:rPr>
              <a:t>/Сост. В. Володченко; предисл. В. </a:t>
            </a:r>
            <a:r>
              <a:rPr lang="ru-RU" dirty="0" err="1">
                <a:latin typeface="Arial Black" panose="020B0A04020102020204" pitchFamily="34" charset="0"/>
              </a:rPr>
              <a:t>Бахревского</a:t>
            </a:r>
            <a:r>
              <a:rPr lang="ru-RU" dirty="0">
                <a:latin typeface="Arial Black" panose="020B0A04020102020204" pitchFamily="34" charset="0"/>
              </a:rPr>
              <a:t>. – М.: Мол. Гвардия, 1984</a:t>
            </a:r>
          </a:p>
          <a:p>
            <a:endParaRPr lang="ru-RU" dirty="0">
              <a:latin typeface="Arial Black" panose="020B0A04020102020204" pitchFamily="34" charset="0"/>
            </a:endParaRPr>
          </a:p>
          <a:p>
            <a:r>
              <a:rPr lang="ru-RU" dirty="0">
                <a:latin typeface="Arial Black" panose="020B0A04020102020204" pitchFamily="34" charset="0"/>
              </a:rPr>
              <a:t>Герои вошедших в сборник произведений Ч. Айтматова А. Алексина, В. Астафьева, В Крупина и других писателей – дети – живут по суровым взрослым законам военного времени, они помогают старшим, заменяют ушедших на фронт в работе и приближают победу, для того чтобы вернулись домой родные, чтобы еще окунуться в детство…</a:t>
            </a:r>
          </a:p>
        </p:txBody>
      </p:sp>
    </p:spTree>
    <p:extLst>
      <p:ext uri="{BB962C8B-B14F-4D97-AF65-F5344CB8AC3E}">
        <p14:creationId xmlns:p14="http://schemas.microsoft.com/office/powerpoint/2010/main" val="136795181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59DF08CA-E052-21AA-59FB-4A78009B2153}"/>
              </a:ext>
            </a:extLst>
          </p:cNvPr>
          <p:cNvPicPr>
            <a:picLocks noChangeAspect="1"/>
          </p:cNvPicPr>
          <p:nvPr/>
        </p:nvPicPr>
        <p:blipFill rotWithShape="1">
          <a:blip r:embed="rId3">
            <a:extLst>
              <a:ext uri="{28A0092B-C50C-407E-A947-70E740481C1C}">
                <a14:useLocalDpi xmlns:a14="http://schemas.microsoft.com/office/drawing/2010/main" val="0"/>
              </a:ext>
            </a:extLst>
          </a:blip>
          <a:srcRect t="11909"/>
          <a:stretch/>
        </p:blipFill>
        <p:spPr>
          <a:xfrm rot="5400000">
            <a:off x="-196955" y="1353359"/>
            <a:ext cx="3855600" cy="2547335"/>
          </a:xfrm>
          <a:prstGeom prst="rect">
            <a:avLst/>
          </a:prstGeom>
        </p:spPr>
      </p:pic>
      <p:sp>
        <p:nvSpPr>
          <p:cNvPr id="2" name="TextBox 1">
            <a:extLst>
              <a:ext uri="{FF2B5EF4-FFF2-40B4-BE49-F238E27FC236}">
                <a16:creationId xmlns:a16="http://schemas.microsoft.com/office/drawing/2014/main" id="{95447B72-C1B3-9B47-8065-BC723C68140A}"/>
              </a:ext>
            </a:extLst>
          </p:cNvPr>
          <p:cNvSpPr txBox="1"/>
          <p:nvPr/>
        </p:nvSpPr>
        <p:spPr>
          <a:xfrm>
            <a:off x="4039565" y="578734"/>
            <a:ext cx="8021255" cy="3170099"/>
          </a:xfrm>
          <a:prstGeom prst="rect">
            <a:avLst/>
          </a:prstGeom>
          <a:noFill/>
        </p:spPr>
        <p:txBody>
          <a:bodyPr wrap="square" rtlCol="0">
            <a:spAutoFit/>
          </a:bodyPr>
          <a:lstStyle/>
          <a:p>
            <a:r>
              <a:rPr lang="ru-RU" sz="2000" dirty="0">
                <a:latin typeface="Arial Black" panose="020B0A04020102020204" pitchFamily="34" charset="0"/>
              </a:rPr>
              <a:t>Ананьев А.А. Танки идут ромбом: Роман. – М.: Сов. писатель, 1988</a:t>
            </a:r>
          </a:p>
          <a:p>
            <a:endParaRPr lang="ru-RU" sz="2000" dirty="0">
              <a:latin typeface="Arial Black" panose="020B0A04020102020204" pitchFamily="34" charset="0"/>
            </a:endParaRPr>
          </a:p>
          <a:p>
            <a:r>
              <a:rPr lang="ru-RU" sz="2000" dirty="0">
                <a:latin typeface="Arial Black" panose="020B0A04020102020204" pitchFamily="34" charset="0"/>
              </a:rPr>
              <a:t>Роман Анатолия Ананьева «Танки идут ромбом» является одним из лучших романов о Великой Отечественной войне.</a:t>
            </a:r>
          </a:p>
          <a:p>
            <a:r>
              <a:rPr lang="ru-RU" sz="2000" dirty="0">
                <a:latin typeface="Arial Black" panose="020B0A04020102020204" pitchFamily="34" charset="0"/>
              </a:rPr>
              <a:t>Известный советский писатель дает широкую перспективу событий, выступая в этом романе не только как баталист, но и как мыслитель, и два этих качества находятся в тесном единстве.</a:t>
            </a:r>
          </a:p>
        </p:txBody>
      </p:sp>
    </p:spTree>
    <p:extLst>
      <p:ext uri="{BB962C8B-B14F-4D97-AF65-F5344CB8AC3E}">
        <p14:creationId xmlns:p14="http://schemas.microsoft.com/office/powerpoint/2010/main" val="313434032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72F1B9AD-A9F6-A0D6-0162-02C0F329F5E4}"/>
              </a:ext>
            </a:extLst>
          </p:cNvPr>
          <p:cNvPicPr>
            <a:picLocks noChangeAspect="1"/>
          </p:cNvPicPr>
          <p:nvPr/>
        </p:nvPicPr>
        <p:blipFill rotWithShape="1">
          <a:blip r:embed="rId3">
            <a:extLst>
              <a:ext uri="{28A0092B-C50C-407E-A947-70E740481C1C}">
                <a14:useLocalDpi xmlns:a14="http://schemas.microsoft.com/office/drawing/2010/main" val="0"/>
              </a:ext>
            </a:extLst>
          </a:blip>
          <a:srcRect t="12720"/>
          <a:stretch/>
        </p:blipFill>
        <p:spPr>
          <a:xfrm rot="5400000">
            <a:off x="-188259" y="1633956"/>
            <a:ext cx="3855600" cy="2523888"/>
          </a:xfrm>
          <a:prstGeom prst="rect">
            <a:avLst/>
          </a:prstGeom>
        </p:spPr>
      </p:pic>
      <p:sp>
        <p:nvSpPr>
          <p:cNvPr id="2" name="TextBox 1">
            <a:extLst>
              <a:ext uri="{FF2B5EF4-FFF2-40B4-BE49-F238E27FC236}">
                <a16:creationId xmlns:a16="http://schemas.microsoft.com/office/drawing/2014/main" id="{DCA8EE76-F2B4-820A-AA97-CCC4D5177AEA}"/>
              </a:ext>
            </a:extLst>
          </p:cNvPr>
          <p:cNvSpPr txBox="1"/>
          <p:nvPr/>
        </p:nvSpPr>
        <p:spPr>
          <a:xfrm>
            <a:off x="4219532" y="761621"/>
            <a:ext cx="7731889" cy="3785652"/>
          </a:xfrm>
          <a:prstGeom prst="rect">
            <a:avLst/>
          </a:prstGeom>
          <a:noFill/>
        </p:spPr>
        <p:txBody>
          <a:bodyPr wrap="square" rtlCol="0">
            <a:spAutoFit/>
          </a:bodyPr>
          <a:lstStyle/>
          <a:p>
            <a:r>
              <a:rPr lang="ru-RU" sz="2000" dirty="0">
                <a:latin typeface="Arial Black" panose="020B0A04020102020204" pitchFamily="34" charset="0"/>
              </a:rPr>
              <a:t>Астафьев В.П. Военные страницы: Повести и рассказы. – М.: Мол. Гвардия, 1986</a:t>
            </a:r>
          </a:p>
          <a:p>
            <a:endParaRPr lang="ru-RU" sz="2000" dirty="0">
              <a:latin typeface="Arial Black" panose="020B0A04020102020204" pitchFamily="34" charset="0"/>
            </a:endParaRPr>
          </a:p>
          <a:p>
            <a:r>
              <a:rPr lang="ru-RU" sz="2000" dirty="0">
                <a:latin typeface="Arial Black" panose="020B0A04020102020204" pitchFamily="34" charset="0"/>
              </a:rPr>
              <a:t>Известный писатель, лауреат Государственных премий Виктор Астафьев принадлежит к тому поколению, которое совсем еще молодыми людьми с оружием в руках отстаивало свободу и независимость своей Родины в годы Великой отечественной войны. В книгу вошли произведения на военную тему: повести «Где-то гремит война», «Пастух и пастушка», «Звездопад» и  рассказ «Жизнь прожить». </a:t>
            </a:r>
          </a:p>
        </p:txBody>
      </p:sp>
    </p:spTree>
    <p:extLst>
      <p:ext uri="{BB962C8B-B14F-4D97-AF65-F5344CB8AC3E}">
        <p14:creationId xmlns:p14="http://schemas.microsoft.com/office/powerpoint/2010/main" val="276400086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67124B0F-0090-0A2D-AD34-61031ABF9309}"/>
              </a:ext>
            </a:extLst>
          </p:cNvPr>
          <p:cNvPicPr>
            <a:picLocks noChangeAspect="1"/>
          </p:cNvPicPr>
          <p:nvPr/>
        </p:nvPicPr>
        <p:blipFill rotWithShape="1">
          <a:blip r:embed="rId3">
            <a:extLst>
              <a:ext uri="{28A0092B-C50C-407E-A947-70E740481C1C}">
                <a14:useLocalDpi xmlns:a14="http://schemas.microsoft.com/office/drawing/2010/main" val="0"/>
              </a:ext>
            </a:extLst>
          </a:blip>
          <a:srcRect t="16368"/>
          <a:stretch/>
        </p:blipFill>
        <p:spPr>
          <a:xfrm rot="5400000">
            <a:off x="-234582" y="1454140"/>
            <a:ext cx="3855600" cy="2418381"/>
          </a:xfrm>
          <a:prstGeom prst="rect">
            <a:avLst/>
          </a:prstGeom>
        </p:spPr>
      </p:pic>
      <p:sp>
        <p:nvSpPr>
          <p:cNvPr id="2" name="TextBox 1">
            <a:extLst>
              <a:ext uri="{FF2B5EF4-FFF2-40B4-BE49-F238E27FC236}">
                <a16:creationId xmlns:a16="http://schemas.microsoft.com/office/drawing/2014/main" id="{98937874-1357-7F47-65E4-DB755F88D066}"/>
              </a:ext>
            </a:extLst>
          </p:cNvPr>
          <p:cNvSpPr txBox="1"/>
          <p:nvPr/>
        </p:nvSpPr>
        <p:spPr>
          <a:xfrm>
            <a:off x="3900668" y="578734"/>
            <a:ext cx="7954789" cy="1938992"/>
          </a:xfrm>
          <a:prstGeom prst="rect">
            <a:avLst/>
          </a:prstGeom>
          <a:noFill/>
        </p:spPr>
        <p:txBody>
          <a:bodyPr wrap="square" rtlCol="0">
            <a:spAutoFit/>
          </a:bodyPr>
          <a:lstStyle/>
          <a:p>
            <a:r>
              <a:rPr lang="ru-RU" sz="2000" dirty="0">
                <a:latin typeface="Arial Black" panose="020B0A04020102020204" pitchFamily="34" charset="0"/>
              </a:rPr>
              <a:t>Бондарев Ю.В. Горячий снег: Роман. – М.: Воениздат, 1984</a:t>
            </a:r>
          </a:p>
          <a:p>
            <a:endParaRPr lang="ru-RU" sz="2000" dirty="0">
              <a:latin typeface="Arial Black" panose="020B0A04020102020204" pitchFamily="34" charset="0"/>
            </a:endParaRPr>
          </a:p>
          <a:p>
            <a:r>
              <a:rPr lang="ru-RU" sz="2000" dirty="0">
                <a:latin typeface="Arial Black" panose="020B0A04020102020204" pitchFamily="34" charset="0"/>
              </a:rPr>
              <a:t>Роман посвящен одной из героических страниц Великой Отечественной войны – Сталинградской битве.</a:t>
            </a:r>
          </a:p>
        </p:txBody>
      </p:sp>
    </p:spTree>
    <p:extLst>
      <p:ext uri="{BB962C8B-B14F-4D97-AF65-F5344CB8AC3E}">
        <p14:creationId xmlns:p14="http://schemas.microsoft.com/office/powerpoint/2010/main" val="260301898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914FD48C-54C7-27D8-EF8C-910B5E67B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2300" y="968087"/>
            <a:ext cx="3855600" cy="2891700"/>
          </a:xfrm>
          <a:prstGeom prst="rect">
            <a:avLst/>
          </a:prstGeom>
        </p:spPr>
      </p:pic>
      <p:sp>
        <p:nvSpPr>
          <p:cNvPr id="2" name="TextBox 1">
            <a:extLst>
              <a:ext uri="{FF2B5EF4-FFF2-40B4-BE49-F238E27FC236}">
                <a16:creationId xmlns:a16="http://schemas.microsoft.com/office/drawing/2014/main" id="{7C63D468-B524-D48D-8AD4-A6680CD4BDC6}"/>
              </a:ext>
            </a:extLst>
          </p:cNvPr>
          <p:cNvSpPr txBox="1"/>
          <p:nvPr/>
        </p:nvSpPr>
        <p:spPr>
          <a:xfrm>
            <a:off x="4109013" y="486137"/>
            <a:ext cx="7793337" cy="2554545"/>
          </a:xfrm>
          <a:prstGeom prst="rect">
            <a:avLst/>
          </a:prstGeom>
          <a:noFill/>
        </p:spPr>
        <p:txBody>
          <a:bodyPr wrap="square" rtlCol="0">
            <a:spAutoFit/>
          </a:bodyPr>
          <a:lstStyle/>
          <a:p>
            <a:r>
              <a:rPr lang="ru-RU" sz="2000" dirty="0">
                <a:latin typeface="Arial Black" panose="020B0A04020102020204" pitchFamily="34" charset="0"/>
              </a:rPr>
              <a:t>Бондарев Ю.В. Горячий снег. Последние залпы: Роман и повесть. – М.: Современник, 1988</a:t>
            </a:r>
          </a:p>
          <a:p>
            <a:endParaRPr lang="ru-RU" sz="2000" dirty="0">
              <a:latin typeface="Arial Black" panose="020B0A04020102020204" pitchFamily="34" charset="0"/>
            </a:endParaRPr>
          </a:p>
          <a:p>
            <a:r>
              <a:rPr lang="ru-RU" sz="2000" dirty="0">
                <a:latin typeface="Arial Black" panose="020B0A04020102020204" pitchFamily="34" charset="0"/>
              </a:rPr>
              <a:t>В книгу известного советского писателя лауреата Ленинской и Государственных премий Юрия Бондарева вошли роман «Горячий снег» и повесть «Последние залпы», посвященные героическим страницам Великой Отечественной войны.</a:t>
            </a:r>
          </a:p>
        </p:txBody>
      </p:sp>
    </p:spTree>
    <p:extLst>
      <p:ext uri="{BB962C8B-B14F-4D97-AF65-F5344CB8AC3E}">
        <p14:creationId xmlns:p14="http://schemas.microsoft.com/office/powerpoint/2010/main" val="190682047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52D500F3-BFEC-5FAF-655D-F51F94DE3963}"/>
              </a:ext>
            </a:extLst>
          </p:cNvPr>
          <p:cNvPicPr>
            <a:picLocks noChangeAspect="1"/>
          </p:cNvPicPr>
          <p:nvPr/>
        </p:nvPicPr>
        <p:blipFill rotWithShape="1">
          <a:blip r:embed="rId3">
            <a:extLst>
              <a:ext uri="{28A0092B-C50C-407E-A947-70E740481C1C}">
                <a14:useLocalDpi xmlns:a14="http://schemas.microsoft.com/office/drawing/2010/main" val="0"/>
              </a:ext>
            </a:extLst>
          </a:blip>
          <a:srcRect t="8666"/>
          <a:stretch/>
        </p:blipFill>
        <p:spPr>
          <a:xfrm rot="5400000">
            <a:off x="-200360" y="1216464"/>
            <a:ext cx="3855600" cy="2641119"/>
          </a:xfrm>
          <a:prstGeom prst="rect">
            <a:avLst/>
          </a:prstGeom>
        </p:spPr>
      </p:pic>
      <p:sp>
        <p:nvSpPr>
          <p:cNvPr id="2" name="TextBox 1">
            <a:extLst>
              <a:ext uri="{FF2B5EF4-FFF2-40B4-BE49-F238E27FC236}">
                <a16:creationId xmlns:a16="http://schemas.microsoft.com/office/drawing/2014/main" id="{39BB2BE0-28BE-789C-2A7C-BBA18E006691}"/>
              </a:ext>
            </a:extLst>
          </p:cNvPr>
          <p:cNvSpPr txBox="1"/>
          <p:nvPr/>
        </p:nvSpPr>
        <p:spPr>
          <a:xfrm>
            <a:off x="3916474" y="609223"/>
            <a:ext cx="7444613" cy="1631216"/>
          </a:xfrm>
          <a:prstGeom prst="rect">
            <a:avLst/>
          </a:prstGeom>
          <a:noFill/>
        </p:spPr>
        <p:txBody>
          <a:bodyPr wrap="square" rtlCol="0">
            <a:spAutoFit/>
          </a:bodyPr>
          <a:lstStyle/>
          <a:p>
            <a:r>
              <a:rPr lang="ru-RU" sz="2000" dirty="0">
                <a:latin typeface="Arial Black" panose="020B0A04020102020204" pitchFamily="34" charset="0"/>
              </a:rPr>
              <a:t>Богомолов В.О. Иван. Зося: Повести/ Предисл. И. Дедкова; Рис. И. Година. – М.: Дет. Лит., 1985</a:t>
            </a:r>
          </a:p>
          <a:p>
            <a:endParaRPr lang="ru-RU" sz="2000" dirty="0">
              <a:latin typeface="Arial Black" panose="020B0A04020102020204" pitchFamily="34" charset="0"/>
            </a:endParaRPr>
          </a:p>
          <a:p>
            <a:r>
              <a:rPr lang="ru-RU" sz="2000" dirty="0">
                <a:latin typeface="Arial Black" panose="020B0A04020102020204" pitchFamily="34" charset="0"/>
              </a:rPr>
              <a:t>Широко известные повести о Великой Отечественной войне.</a:t>
            </a:r>
          </a:p>
        </p:txBody>
      </p:sp>
    </p:spTree>
    <p:extLst>
      <p:ext uri="{BB962C8B-B14F-4D97-AF65-F5344CB8AC3E}">
        <p14:creationId xmlns:p14="http://schemas.microsoft.com/office/powerpoint/2010/main" val="28547742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FD9A85F2-6B15-0D94-5331-626E18FFC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0238" y="1066098"/>
            <a:ext cx="3855600" cy="2891700"/>
          </a:xfrm>
          <a:prstGeom prst="rect">
            <a:avLst/>
          </a:prstGeom>
        </p:spPr>
      </p:pic>
      <p:sp>
        <p:nvSpPr>
          <p:cNvPr id="2" name="TextBox 1">
            <a:extLst>
              <a:ext uri="{FF2B5EF4-FFF2-40B4-BE49-F238E27FC236}">
                <a16:creationId xmlns:a16="http://schemas.microsoft.com/office/drawing/2014/main" id="{C5AE1DDE-97DE-A368-4957-1AFBEFEB8D03}"/>
              </a:ext>
            </a:extLst>
          </p:cNvPr>
          <p:cNvSpPr txBox="1"/>
          <p:nvPr/>
        </p:nvSpPr>
        <p:spPr>
          <a:xfrm>
            <a:off x="4155311" y="451413"/>
            <a:ext cx="7664977" cy="4339650"/>
          </a:xfrm>
          <a:prstGeom prst="rect">
            <a:avLst/>
          </a:prstGeom>
          <a:noFill/>
        </p:spPr>
        <p:txBody>
          <a:bodyPr wrap="square" rtlCol="0">
            <a:spAutoFit/>
          </a:bodyPr>
          <a:lstStyle/>
          <a:p>
            <a:r>
              <a:rPr lang="ru-RU" sz="2000" dirty="0">
                <a:latin typeface="Arial Black" panose="020B0A04020102020204" pitchFamily="34" charset="0"/>
              </a:rPr>
              <a:t>Бакланов Г.Я. Военные повести. – М.: Современник, 1984</a:t>
            </a:r>
          </a:p>
          <a:p>
            <a:endParaRPr lang="ru-RU" sz="2000" dirty="0">
              <a:latin typeface="Arial Black" panose="020B0A04020102020204" pitchFamily="34" charset="0"/>
            </a:endParaRPr>
          </a:p>
          <a:p>
            <a:r>
              <a:rPr lang="ru-RU" dirty="0">
                <a:latin typeface="Arial Black" panose="020B0A04020102020204" pitchFamily="34" charset="0"/>
              </a:rPr>
              <a:t>В сборник вошли известные произведения лауреата Государственной премии СССР писателя Григория Бакланова. Все они – о поколении, которое молодым ушло на войну, о короткой жизни этих людей, об их любви, о вере и святом подвиге, о сбывшемся и о том, что не сбылось. Но и о людях зрелого возраста, проживших до войны целую жизнь, повествует автор: они уже многое видели, и каждый по-своему оценивал надвигающиеся события.</a:t>
            </a:r>
          </a:p>
          <a:p>
            <a:r>
              <a:rPr lang="ru-RU" dirty="0">
                <a:latin typeface="Arial Black" panose="020B0A04020102020204" pitchFamily="34" charset="0"/>
              </a:rPr>
              <a:t>В книге отражены разные периоды войны: и самый тяжкий, решающий год – сорок первый, и переломные годы, когда уже близка была победа.</a:t>
            </a:r>
          </a:p>
        </p:txBody>
      </p:sp>
    </p:spTree>
    <p:extLst>
      <p:ext uri="{BB962C8B-B14F-4D97-AF65-F5344CB8AC3E}">
        <p14:creationId xmlns:p14="http://schemas.microsoft.com/office/powerpoint/2010/main" val="681481846"/>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160CF85E-1513-26A1-5D72-F7051F4B818D}"/>
              </a:ext>
            </a:extLst>
          </p:cNvPr>
          <p:cNvPicPr>
            <a:picLocks noChangeAspect="1"/>
          </p:cNvPicPr>
          <p:nvPr/>
        </p:nvPicPr>
        <p:blipFill rotWithShape="1">
          <a:blip r:embed="rId3">
            <a:extLst>
              <a:ext uri="{28A0092B-C50C-407E-A947-70E740481C1C}">
                <a14:useLocalDpi xmlns:a14="http://schemas.microsoft.com/office/drawing/2010/main" val="0"/>
              </a:ext>
            </a:extLst>
          </a:blip>
          <a:srcRect l="2433" t="15152"/>
          <a:stretch/>
        </p:blipFill>
        <p:spPr>
          <a:xfrm rot="5400000">
            <a:off x="-269564" y="1221502"/>
            <a:ext cx="3761815" cy="2453550"/>
          </a:xfrm>
          <a:prstGeom prst="rect">
            <a:avLst/>
          </a:prstGeom>
        </p:spPr>
      </p:pic>
      <p:sp>
        <p:nvSpPr>
          <p:cNvPr id="2" name="TextBox 1">
            <a:extLst>
              <a:ext uri="{FF2B5EF4-FFF2-40B4-BE49-F238E27FC236}">
                <a16:creationId xmlns:a16="http://schemas.microsoft.com/office/drawing/2014/main" id="{9D9DB63A-1613-8369-E0D3-00967DFE5598}"/>
              </a:ext>
            </a:extLst>
          </p:cNvPr>
          <p:cNvSpPr txBox="1"/>
          <p:nvPr/>
        </p:nvSpPr>
        <p:spPr>
          <a:xfrm>
            <a:off x="3958542" y="509286"/>
            <a:ext cx="8025870" cy="1938992"/>
          </a:xfrm>
          <a:prstGeom prst="rect">
            <a:avLst/>
          </a:prstGeom>
          <a:noFill/>
        </p:spPr>
        <p:txBody>
          <a:bodyPr wrap="square" rtlCol="0">
            <a:spAutoFit/>
          </a:bodyPr>
          <a:lstStyle/>
          <a:p>
            <a:r>
              <a:rPr lang="ru-RU" sz="2000" dirty="0">
                <a:latin typeface="Arial Black" panose="020B0A04020102020204" pitchFamily="34" charset="0"/>
              </a:rPr>
              <a:t>Быков В.В. Дожить до рассвета: Повесть/Предисл. </a:t>
            </a:r>
          </a:p>
          <a:p>
            <a:r>
              <a:rPr lang="ru-RU" sz="2000" dirty="0">
                <a:latin typeface="Arial Black" panose="020B0A04020102020204" pitchFamily="34" charset="0"/>
              </a:rPr>
              <a:t>А. </a:t>
            </a:r>
            <a:r>
              <a:rPr lang="ru-RU" sz="2000" dirty="0" err="1">
                <a:latin typeface="Arial Black" panose="020B0A04020102020204" pitchFamily="34" charset="0"/>
              </a:rPr>
              <a:t>Туркова</a:t>
            </a:r>
            <a:r>
              <a:rPr lang="ru-RU" sz="2000" dirty="0">
                <a:latin typeface="Arial Black" panose="020B0A04020102020204" pitchFamily="34" charset="0"/>
              </a:rPr>
              <a:t>; Рис. В. Аверьянова. – М.: Дет. Лит., 1985</a:t>
            </a:r>
          </a:p>
          <a:p>
            <a:endParaRPr lang="ru-RU" sz="2000" dirty="0">
              <a:latin typeface="Arial Black" panose="020B0A04020102020204" pitchFamily="34" charset="0"/>
            </a:endParaRPr>
          </a:p>
          <a:p>
            <a:r>
              <a:rPr lang="ru-RU" sz="2000" dirty="0">
                <a:latin typeface="Arial Black" panose="020B0A04020102020204" pitchFamily="34" charset="0"/>
              </a:rPr>
              <a:t>Повесть выдающегося белорусского писателя о трагических и героических событиях трудной зимы 1941 года.</a:t>
            </a:r>
          </a:p>
        </p:txBody>
      </p:sp>
    </p:spTree>
    <p:extLst>
      <p:ext uri="{BB962C8B-B14F-4D97-AF65-F5344CB8AC3E}">
        <p14:creationId xmlns:p14="http://schemas.microsoft.com/office/powerpoint/2010/main" val="203208274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6FA937F-2CF9-7772-8E4E-A65D17687273}"/>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9ADA1117-CF61-60D4-A0E4-708FC20579C1}"/>
              </a:ext>
            </a:extLst>
          </p:cNvPr>
          <p:cNvSpPr txBox="1"/>
          <p:nvPr/>
        </p:nvSpPr>
        <p:spPr>
          <a:xfrm>
            <a:off x="4337538" y="420198"/>
            <a:ext cx="7892024" cy="4401205"/>
          </a:xfrm>
          <a:prstGeom prst="rect">
            <a:avLst/>
          </a:prstGeom>
          <a:noFill/>
        </p:spPr>
        <p:txBody>
          <a:bodyPr wrap="square" rtlCol="0">
            <a:spAutoFit/>
          </a:bodyPr>
          <a:lstStyle/>
          <a:p>
            <a:r>
              <a:rPr lang="ru-RU" sz="2000" b="0" i="0" dirty="0">
                <a:effectLst/>
                <a:latin typeface="Arial Black" panose="020B0A04020102020204" pitchFamily="34" charset="0"/>
              </a:rPr>
              <a:t>Юрий Никулин «</a:t>
            </a:r>
            <a:r>
              <a:rPr lang="ru-RU" sz="2000" b="0" i="0" u="none" strike="noStrike" dirty="0">
                <a:effectLst/>
                <a:latin typeface="Arial Black" panose="020B0A04020102020204" pitchFamily="34" charset="0"/>
              </a:rPr>
              <a:t>Семь долгих лет»</a:t>
            </a:r>
          </a:p>
          <a:p>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Юрий Владимирович Никулин, всеми любимый русский актер, остается для зрителей символом добродушного комедийного героя и талантливого клоуна цирка. Мало кто знает, что он был старшим сержантом и прошел через Великую Отечественную войну. Юрий Никулин служил в течение 8 лет и участвовал в Финской и Великой Отечественной войнах. Под обложкой этой книги вы найдете его воспоминания о голоде, болезнях и ужасах войны, а также о силе смеха, которую он находил в самых трудных моментах.</a:t>
            </a:r>
          </a:p>
          <a:p>
            <a:endParaRPr lang="ru-RU" sz="2000" dirty="0">
              <a:latin typeface="Arial Black" panose="020B0A04020102020204" pitchFamily="34" charset="0"/>
            </a:endParaRPr>
          </a:p>
        </p:txBody>
      </p:sp>
      <p:pic>
        <p:nvPicPr>
          <p:cNvPr id="4" name="Рисунок 3">
            <a:extLst>
              <a:ext uri="{FF2B5EF4-FFF2-40B4-BE49-F238E27FC236}">
                <a16:creationId xmlns:a16="http://schemas.microsoft.com/office/drawing/2014/main" id="{89AFB664-A890-E0C2-4694-39B8F6CF6D24}"/>
              </a:ext>
            </a:extLst>
          </p:cNvPr>
          <p:cNvPicPr>
            <a:picLocks noChangeAspect="1"/>
          </p:cNvPicPr>
          <p:nvPr/>
        </p:nvPicPr>
        <p:blipFill>
          <a:blip r:embed="rId3"/>
          <a:stretch>
            <a:fillRect/>
          </a:stretch>
        </p:blipFill>
        <p:spPr>
          <a:xfrm>
            <a:off x="638175" y="420198"/>
            <a:ext cx="2984256" cy="4691250"/>
          </a:xfrm>
          <a:prstGeom prst="rect">
            <a:avLst/>
          </a:prstGeom>
        </p:spPr>
      </p:pic>
    </p:spTree>
    <p:extLst>
      <p:ext uri="{BB962C8B-B14F-4D97-AF65-F5344CB8AC3E}">
        <p14:creationId xmlns:p14="http://schemas.microsoft.com/office/powerpoint/2010/main" val="32877794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972A6652-2408-0CC0-B13B-4277316A4DE2}"/>
              </a:ext>
            </a:extLst>
          </p:cNvPr>
          <p:cNvPicPr>
            <a:picLocks noChangeAspect="1"/>
          </p:cNvPicPr>
          <p:nvPr/>
        </p:nvPicPr>
        <p:blipFill rotWithShape="1">
          <a:blip r:embed="rId3">
            <a:extLst>
              <a:ext uri="{28A0092B-C50C-407E-A947-70E740481C1C}">
                <a14:useLocalDpi xmlns:a14="http://schemas.microsoft.com/office/drawing/2010/main" val="0"/>
              </a:ext>
            </a:extLst>
          </a:blip>
          <a:srcRect t="21233"/>
          <a:stretch/>
        </p:blipFill>
        <p:spPr>
          <a:xfrm rot="5400000">
            <a:off x="-223995" y="1191214"/>
            <a:ext cx="3855600" cy="2491744"/>
          </a:xfrm>
          <a:prstGeom prst="rect">
            <a:avLst/>
          </a:prstGeom>
        </p:spPr>
      </p:pic>
      <p:sp>
        <p:nvSpPr>
          <p:cNvPr id="2" name="TextBox 1">
            <a:extLst>
              <a:ext uri="{FF2B5EF4-FFF2-40B4-BE49-F238E27FC236}">
                <a16:creationId xmlns:a16="http://schemas.microsoft.com/office/drawing/2014/main" id="{677AE92C-E2D1-4E7D-B61C-F043703CE307}"/>
              </a:ext>
            </a:extLst>
          </p:cNvPr>
          <p:cNvSpPr txBox="1"/>
          <p:nvPr/>
        </p:nvSpPr>
        <p:spPr>
          <a:xfrm>
            <a:off x="3808071" y="509286"/>
            <a:ext cx="8117725" cy="2554545"/>
          </a:xfrm>
          <a:prstGeom prst="rect">
            <a:avLst/>
          </a:prstGeom>
          <a:noFill/>
        </p:spPr>
        <p:txBody>
          <a:bodyPr wrap="square" rtlCol="0">
            <a:spAutoFit/>
          </a:bodyPr>
          <a:lstStyle/>
          <a:p>
            <a:r>
              <a:rPr lang="ru-RU" sz="2000" dirty="0">
                <a:latin typeface="Arial Black" panose="020B0A04020102020204" pitchFamily="34" charset="0"/>
              </a:rPr>
              <a:t>Быков В.В. Альпийская баллада: Повести. Пер. с белорус. – 2-е изд. – М.: Мол. Гвардия, 1981</a:t>
            </a:r>
          </a:p>
          <a:p>
            <a:endParaRPr lang="ru-RU" sz="2000" dirty="0">
              <a:latin typeface="Arial Black" panose="020B0A04020102020204" pitchFamily="34" charset="0"/>
            </a:endParaRPr>
          </a:p>
          <a:p>
            <a:r>
              <a:rPr lang="ru-RU" sz="2000" dirty="0">
                <a:latin typeface="Arial Black" panose="020B0A04020102020204" pitchFamily="34" charset="0"/>
              </a:rPr>
              <a:t>В книгу вошли две повести: «Альпийская баллада» – об интернациональной борьбе против фашизма и «Пойти и не вернуться» – о героизме партизан на оккупированной территории Белоруссии в годы Великой Отечественной войны.</a:t>
            </a:r>
          </a:p>
        </p:txBody>
      </p:sp>
    </p:spTree>
    <p:extLst>
      <p:ext uri="{BB962C8B-B14F-4D97-AF65-F5344CB8AC3E}">
        <p14:creationId xmlns:p14="http://schemas.microsoft.com/office/powerpoint/2010/main" val="78797472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pic>
        <p:nvPicPr>
          <p:cNvPr id="3" name="Рисунок 2">
            <a:extLst>
              <a:ext uri="{FF2B5EF4-FFF2-40B4-BE49-F238E27FC236}">
                <a16:creationId xmlns:a16="http://schemas.microsoft.com/office/drawing/2014/main" id="{5E75A6BC-6756-D41A-4518-0CCD674CE41F}"/>
              </a:ext>
            </a:extLst>
          </p:cNvPr>
          <p:cNvPicPr>
            <a:picLocks noChangeAspect="1"/>
          </p:cNvPicPr>
          <p:nvPr/>
        </p:nvPicPr>
        <p:blipFill rotWithShape="1">
          <a:blip r:embed="rId3">
            <a:extLst>
              <a:ext uri="{28A0092B-C50C-407E-A947-70E740481C1C}">
                <a14:useLocalDpi xmlns:a14="http://schemas.microsoft.com/office/drawing/2010/main" val="0"/>
              </a:ext>
            </a:extLst>
          </a:blip>
          <a:srcRect t="17584"/>
          <a:stretch/>
        </p:blipFill>
        <p:spPr>
          <a:xfrm rot="5400000">
            <a:off x="-223805" y="1407056"/>
            <a:ext cx="3855600" cy="2383212"/>
          </a:xfrm>
          <a:prstGeom prst="rect">
            <a:avLst/>
          </a:prstGeom>
        </p:spPr>
      </p:pic>
      <p:sp>
        <p:nvSpPr>
          <p:cNvPr id="2" name="TextBox 1">
            <a:extLst>
              <a:ext uri="{FF2B5EF4-FFF2-40B4-BE49-F238E27FC236}">
                <a16:creationId xmlns:a16="http://schemas.microsoft.com/office/drawing/2014/main" id="{EA87489A-C867-CD71-77DD-6224B2C7AB81}"/>
              </a:ext>
            </a:extLst>
          </p:cNvPr>
          <p:cNvSpPr txBox="1"/>
          <p:nvPr/>
        </p:nvSpPr>
        <p:spPr>
          <a:xfrm>
            <a:off x="3946967" y="555585"/>
            <a:ext cx="7732644" cy="3785652"/>
          </a:xfrm>
          <a:prstGeom prst="rect">
            <a:avLst/>
          </a:prstGeom>
          <a:noFill/>
        </p:spPr>
        <p:txBody>
          <a:bodyPr wrap="square" rtlCol="0">
            <a:spAutoFit/>
          </a:bodyPr>
          <a:lstStyle/>
          <a:p>
            <a:r>
              <a:rPr lang="ru-RU" sz="2000" dirty="0">
                <a:latin typeface="Arial Black" panose="020B0A04020102020204" pitchFamily="34" charset="0"/>
              </a:rPr>
              <a:t>Колосов М.М. Три круга войны: Повесть. – М.: Сов. Россия, 1988</a:t>
            </a:r>
          </a:p>
          <a:p>
            <a:endParaRPr lang="ru-RU" sz="2000" dirty="0">
              <a:latin typeface="Arial Black" panose="020B0A04020102020204" pitchFamily="34" charset="0"/>
            </a:endParaRPr>
          </a:p>
          <a:p>
            <a:r>
              <a:rPr lang="ru-RU" sz="2000" dirty="0">
                <a:latin typeface="Arial Black" panose="020B0A04020102020204" pitchFamily="34" charset="0"/>
              </a:rPr>
              <a:t>В повести показано становление солдата, прослежен путь простого донбасского паренька Василия Гурина, прошедшего трудными дорогами Великой Отечественной войны от порога родного дома до Берлина рядовым пехоты, затем курсантом и старшим сержантом, комсоргом батальона, и формирование в нем лучших качеств советского воина – смелости и самоотверженности.</a:t>
            </a:r>
          </a:p>
        </p:txBody>
      </p:sp>
    </p:spTree>
    <p:extLst>
      <p:ext uri="{BB962C8B-B14F-4D97-AF65-F5344CB8AC3E}">
        <p14:creationId xmlns:p14="http://schemas.microsoft.com/office/powerpoint/2010/main" val="4287278649"/>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8467BF-9A3C-6893-70E6-8E9148E44A08}"/>
              </a:ext>
            </a:extLst>
          </p:cNvPr>
          <p:cNvPicPr>
            <a:picLocks noChangeAspect="1"/>
          </p:cNvPicPr>
          <p:nvPr/>
        </p:nvPicPr>
        <p:blipFill>
          <a:blip r:embed="rId2"/>
          <a:stretch>
            <a:fillRect/>
          </a:stretch>
        </p:blipFill>
        <p:spPr>
          <a:xfrm>
            <a:off x="0" y="0"/>
            <a:ext cx="12229562" cy="6858000"/>
          </a:xfrm>
          <a:prstGeom prst="rect">
            <a:avLst/>
          </a:prstGeom>
        </p:spPr>
      </p:pic>
      <p:sp>
        <p:nvSpPr>
          <p:cNvPr id="2" name="TextBox 1">
            <a:extLst>
              <a:ext uri="{FF2B5EF4-FFF2-40B4-BE49-F238E27FC236}">
                <a16:creationId xmlns:a16="http://schemas.microsoft.com/office/drawing/2014/main" id="{B135EFC1-9EFB-B2B0-D62A-1BDD0DD1DADB}"/>
              </a:ext>
            </a:extLst>
          </p:cNvPr>
          <p:cNvSpPr txBox="1"/>
          <p:nvPr/>
        </p:nvSpPr>
        <p:spPr>
          <a:xfrm>
            <a:off x="4337538" y="0"/>
            <a:ext cx="4360985" cy="6124754"/>
          </a:xfrm>
          <a:prstGeom prst="rect">
            <a:avLst/>
          </a:prstGeom>
          <a:noFill/>
        </p:spPr>
        <p:txBody>
          <a:bodyPr wrap="square" rtlCol="0">
            <a:spAutoFit/>
          </a:bodyPr>
          <a:lstStyle/>
          <a:p>
            <a:pPr algn="l"/>
            <a:r>
              <a:rPr lang="ru-RU" sz="1400" b="1" i="0" dirty="0">
                <a:effectLst/>
                <a:latin typeface="Noto Serif" panose="02020600060500020200" pitchFamily="18" charset="0"/>
              </a:rPr>
              <a:t>Помните!</a:t>
            </a:r>
            <a:br>
              <a:rPr lang="ru-RU" sz="1400" b="1" i="0" dirty="0">
                <a:effectLst/>
                <a:latin typeface="Noto Serif" panose="02020600060500020200" pitchFamily="18" charset="0"/>
              </a:rPr>
            </a:br>
            <a:r>
              <a:rPr lang="ru-RU" sz="1400" b="1" i="0" dirty="0">
                <a:effectLst/>
                <a:latin typeface="Noto Serif" panose="02020600060500020200" pitchFamily="18" charset="0"/>
              </a:rPr>
              <a:t>Через века, через года, —</a:t>
            </a:r>
            <a:br>
              <a:rPr lang="ru-RU" sz="1400" b="1" i="0" dirty="0">
                <a:effectLst/>
                <a:latin typeface="Noto Serif" panose="02020600060500020200" pitchFamily="18" charset="0"/>
              </a:rPr>
            </a:br>
            <a:r>
              <a:rPr lang="ru-RU" sz="1400" b="1" i="0" dirty="0">
                <a:effectLst/>
                <a:latin typeface="Noto Serif" panose="02020600060500020200" pitchFamily="18" charset="0"/>
              </a:rPr>
              <a:t>помните!</a:t>
            </a:r>
            <a:br>
              <a:rPr lang="ru-RU" sz="1400" b="1" i="0" dirty="0">
                <a:effectLst/>
                <a:latin typeface="Noto Serif" panose="02020600060500020200" pitchFamily="18" charset="0"/>
              </a:rPr>
            </a:br>
            <a:r>
              <a:rPr lang="ru-RU" sz="1400" b="1" i="0" dirty="0">
                <a:effectLst/>
                <a:latin typeface="Noto Serif" panose="02020600060500020200" pitchFamily="18" charset="0"/>
              </a:rPr>
              <a:t>О тех,</a:t>
            </a:r>
            <a:br>
              <a:rPr lang="ru-RU" sz="1400" b="1" i="0" dirty="0">
                <a:effectLst/>
                <a:latin typeface="Noto Serif" panose="02020600060500020200" pitchFamily="18" charset="0"/>
              </a:rPr>
            </a:br>
            <a:r>
              <a:rPr lang="ru-RU" sz="1400" b="1" i="0" dirty="0">
                <a:effectLst/>
                <a:latin typeface="Noto Serif" panose="02020600060500020200" pitchFamily="18" charset="0"/>
              </a:rPr>
              <a:t>кто уже не придет никогда, —</a:t>
            </a:r>
            <a:br>
              <a:rPr lang="ru-RU" sz="1400" b="1" i="0" dirty="0">
                <a:effectLst/>
                <a:latin typeface="Noto Serif" panose="02020600060500020200" pitchFamily="18" charset="0"/>
              </a:rPr>
            </a:br>
            <a:r>
              <a:rPr lang="ru-RU" sz="1400" b="1" i="0" dirty="0">
                <a:effectLst/>
                <a:latin typeface="Noto Serif" panose="02020600060500020200" pitchFamily="18" charset="0"/>
              </a:rPr>
              <a:t>помните!</a:t>
            </a:r>
          </a:p>
          <a:p>
            <a:pPr algn="l"/>
            <a:r>
              <a:rPr lang="ru-RU" sz="1400" b="1" i="0" dirty="0">
                <a:effectLst/>
                <a:latin typeface="Noto Serif" panose="02020600060500020200" pitchFamily="18" charset="0"/>
              </a:rPr>
              <a:t>Не плачьте!</a:t>
            </a:r>
            <a:br>
              <a:rPr lang="ru-RU" sz="1400" b="1" i="0" dirty="0">
                <a:effectLst/>
                <a:latin typeface="Noto Serif" panose="02020600060500020200" pitchFamily="18" charset="0"/>
              </a:rPr>
            </a:br>
            <a:r>
              <a:rPr lang="ru-RU" sz="1400" b="1" i="0" dirty="0">
                <a:effectLst/>
                <a:latin typeface="Noto Serif" panose="02020600060500020200" pitchFamily="18" charset="0"/>
              </a:rPr>
              <a:t>В горле сдержите стоны,</a:t>
            </a:r>
            <a:br>
              <a:rPr lang="ru-RU" sz="1400" b="1" i="0" dirty="0">
                <a:effectLst/>
                <a:latin typeface="Noto Serif" panose="02020600060500020200" pitchFamily="18" charset="0"/>
              </a:rPr>
            </a:br>
            <a:r>
              <a:rPr lang="ru-RU" sz="1400" b="1" i="0" dirty="0">
                <a:effectLst/>
                <a:latin typeface="Noto Serif" panose="02020600060500020200" pitchFamily="18" charset="0"/>
              </a:rPr>
              <a:t>горькие стоны.</a:t>
            </a:r>
            <a:br>
              <a:rPr lang="ru-RU" sz="1400" b="1" i="0" dirty="0">
                <a:effectLst/>
                <a:latin typeface="Noto Serif" panose="02020600060500020200" pitchFamily="18" charset="0"/>
              </a:rPr>
            </a:br>
            <a:r>
              <a:rPr lang="ru-RU" sz="1400" b="1" i="0" dirty="0">
                <a:effectLst/>
                <a:latin typeface="Noto Serif" panose="02020600060500020200" pitchFamily="18" charset="0"/>
              </a:rPr>
              <a:t>Памяти павших будьте достойны!</a:t>
            </a:r>
            <a:br>
              <a:rPr lang="ru-RU" sz="1400" b="1" i="0" dirty="0">
                <a:effectLst/>
                <a:latin typeface="Noto Serif" panose="02020600060500020200" pitchFamily="18" charset="0"/>
              </a:rPr>
            </a:br>
            <a:r>
              <a:rPr lang="ru-RU" sz="1400" b="1" i="0" dirty="0">
                <a:effectLst/>
                <a:latin typeface="Noto Serif" panose="02020600060500020200" pitchFamily="18" charset="0"/>
              </a:rPr>
              <a:t>Вечно</a:t>
            </a:r>
            <a:br>
              <a:rPr lang="ru-RU" sz="1400" b="1" i="0" dirty="0">
                <a:effectLst/>
                <a:latin typeface="Noto Serif" panose="02020600060500020200" pitchFamily="18" charset="0"/>
              </a:rPr>
            </a:br>
            <a:r>
              <a:rPr lang="ru-RU" sz="1400" b="1" i="0" dirty="0">
                <a:effectLst/>
                <a:latin typeface="Noto Serif" panose="02020600060500020200" pitchFamily="18" charset="0"/>
              </a:rPr>
              <a:t>достойны!</a:t>
            </a:r>
          </a:p>
          <a:p>
            <a:pPr algn="l"/>
            <a:r>
              <a:rPr lang="ru-RU" sz="1400" b="1" i="0" dirty="0">
                <a:effectLst/>
                <a:latin typeface="Noto Serif" panose="02020600060500020200" pitchFamily="18" charset="0"/>
              </a:rPr>
              <a:t>Хлебом и песней,</a:t>
            </a:r>
            <a:br>
              <a:rPr lang="ru-RU" sz="1400" b="1" i="0" dirty="0">
                <a:effectLst/>
                <a:latin typeface="Noto Serif" panose="02020600060500020200" pitchFamily="18" charset="0"/>
              </a:rPr>
            </a:br>
            <a:r>
              <a:rPr lang="ru-RU" sz="1400" b="1" i="0" dirty="0">
                <a:effectLst/>
                <a:latin typeface="Noto Serif" panose="02020600060500020200" pitchFamily="18" charset="0"/>
              </a:rPr>
              <a:t>Мечтой и стихами,</a:t>
            </a:r>
            <a:br>
              <a:rPr lang="ru-RU" sz="1400" b="1" i="0" dirty="0">
                <a:effectLst/>
                <a:latin typeface="Noto Serif" panose="02020600060500020200" pitchFamily="18" charset="0"/>
              </a:rPr>
            </a:br>
            <a:r>
              <a:rPr lang="ru-RU" sz="1400" b="1" i="0" dirty="0">
                <a:effectLst/>
                <a:latin typeface="Noto Serif" panose="02020600060500020200" pitchFamily="18" charset="0"/>
              </a:rPr>
              <a:t>жизнью просторной,</a:t>
            </a:r>
            <a:br>
              <a:rPr lang="ru-RU" sz="1400" b="1" i="0" dirty="0">
                <a:effectLst/>
                <a:latin typeface="Noto Serif" panose="02020600060500020200" pitchFamily="18" charset="0"/>
              </a:rPr>
            </a:br>
            <a:r>
              <a:rPr lang="ru-RU" sz="1400" b="1" i="0" dirty="0">
                <a:effectLst/>
                <a:latin typeface="Noto Serif" panose="02020600060500020200" pitchFamily="18" charset="0"/>
              </a:rPr>
              <a:t>каждой секундой,</a:t>
            </a:r>
            <a:br>
              <a:rPr lang="ru-RU" sz="1400" b="1" i="0" dirty="0">
                <a:effectLst/>
                <a:latin typeface="Noto Serif" panose="02020600060500020200" pitchFamily="18" charset="0"/>
              </a:rPr>
            </a:br>
            <a:r>
              <a:rPr lang="ru-RU" sz="1400" b="1" i="0" dirty="0">
                <a:effectLst/>
                <a:latin typeface="Noto Serif" panose="02020600060500020200" pitchFamily="18" charset="0"/>
              </a:rPr>
              <a:t>каждым дыханьем</a:t>
            </a:r>
            <a:br>
              <a:rPr lang="ru-RU" sz="1400" b="1" i="0" dirty="0">
                <a:effectLst/>
                <a:latin typeface="Noto Serif" panose="02020600060500020200" pitchFamily="18" charset="0"/>
              </a:rPr>
            </a:br>
            <a:r>
              <a:rPr lang="ru-RU" sz="1400" b="1" i="0" dirty="0">
                <a:effectLst/>
                <a:latin typeface="Noto Serif" panose="02020600060500020200" pitchFamily="18" charset="0"/>
              </a:rPr>
              <a:t>будьте</a:t>
            </a:r>
            <a:br>
              <a:rPr lang="ru-RU" sz="1400" b="1" i="0" dirty="0">
                <a:effectLst/>
                <a:latin typeface="Noto Serif" panose="02020600060500020200" pitchFamily="18" charset="0"/>
              </a:rPr>
            </a:br>
            <a:r>
              <a:rPr lang="ru-RU" sz="1400" b="1" i="0" dirty="0">
                <a:effectLst/>
                <a:latin typeface="Noto Serif" panose="02020600060500020200" pitchFamily="18" charset="0"/>
              </a:rPr>
              <a:t>достойны!</a:t>
            </a:r>
          </a:p>
          <a:p>
            <a:pPr algn="l"/>
            <a:r>
              <a:rPr lang="ru-RU" sz="1400" b="1" i="0" dirty="0">
                <a:effectLst/>
                <a:latin typeface="Noto Serif" panose="02020600060500020200" pitchFamily="18" charset="0"/>
              </a:rPr>
              <a:t>Люди!</a:t>
            </a:r>
            <a:br>
              <a:rPr lang="ru-RU" sz="1400" b="1" i="0" dirty="0">
                <a:effectLst/>
                <a:latin typeface="Noto Serif" panose="02020600060500020200" pitchFamily="18" charset="0"/>
              </a:rPr>
            </a:br>
            <a:r>
              <a:rPr lang="ru-RU" sz="1400" b="1" i="0" dirty="0">
                <a:effectLst/>
                <a:latin typeface="Noto Serif" panose="02020600060500020200" pitchFamily="18" charset="0"/>
              </a:rPr>
              <a:t>Покуда сердца стучатся, —</a:t>
            </a:r>
            <a:br>
              <a:rPr lang="ru-RU" sz="1400" b="1" i="0" dirty="0">
                <a:effectLst/>
                <a:latin typeface="Noto Serif" panose="02020600060500020200" pitchFamily="18" charset="0"/>
              </a:rPr>
            </a:br>
            <a:r>
              <a:rPr lang="ru-RU" sz="1400" b="1" i="0" dirty="0">
                <a:effectLst/>
                <a:latin typeface="Noto Serif" panose="02020600060500020200" pitchFamily="18" charset="0"/>
              </a:rPr>
              <a:t>помните!</a:t>
            </a:r>
            <a:br>
              <a:rPr lang="ru-RU" sz="1400" b="1" i="0" dirty="0">
                <a:effectLst/>
                <a:latin typeface="Noto Serif" panose="02020600060500020200" pitchFamily="18" charset="0"/>
              </a:rPr>
            </a:br>
            <a:r>
              <a:rPr lang="ru-RU" sz="1400" b="1" i="0" dirty="0">
                <a:effectLst/>
                <a:latin typeface="Noto Serif" panose="02020600060500020200" pitchFamily="18" charset="0"/>
              </a:rPr>
              <a:t>Какою</a:t>
            </a:r>
            <a:br>
              <a:rPr lang="ru-RU" sz="1400" b="1" i="0" dirty="0">
                <a:effectLst/>
                <a:latin typeface="Noto Serif" panose="02020600060500020200" pitchFamily="18" charset="0"/>
              </a:rPr>
            </a:br>
            <a:r>
              <a:rPr lang="ru-RU" sz="1400" b="1" i="0" dirty="0">
                <a:effectLst/>
                <a:latin typeface="Noto Serif" panose="02020600060500020200" pitchFamily="18" charset="0"/>
              </a:rPr>
              <a:t>ценой</a:t>
            </a:r>
            <a:br>
              <a:rPr lang="ru-RU" sz="1400" b="1" i="0" dirty="0">
                <a:effectLst/>
                <a:latin typeface="Noto Serif" panose="02020600060500020200" pitchFamily="18" charset="0"/>
              </a:rPr>
            </a:br>
            <a:r>
              <a:rPr lang="ru-RU" sz="1400" b="1" i="0" dirty="0">
                <a:effectLst/>
                <a:latin typeface="Noto Serif" panose="02020600060500020200" pitchFamily="18" charset="0"/>
              </a:rPr>
              <a:t>завоевано счастье, —</a:t>
            </a:r>
            <a:br>
              <a:rPr lang="ru-RU" sz="1400" b="1" i="0" dirty="0">
                <a:effectLst/>
                <a:latin typeface="Noto Serif" panose="02020600060500020200" pitchFamily="18" charset="0"/>
              </a:rPr>
            </a:br>
            <a:r>
              <a:rPr lang="ru-RU" sz="1400" b="1" i="0" dirty="0">
                <a:effectLst/>
                <a:latin typeface="Noto Serif" panose="02020600060500020200" pitchFamily="18" charset="0"/>
              </a:rPr>
              <a:t>пожалуйста, помните!</a:t>
            </a:r>
          </a:p>
          <a:p>
            <a:pPr algn="l"/>
            <a:r>
              <a:rPr lang="ru-RU" sz="1400" b="1" i="0" dirty="0">
                <a:effectLst/>
                <a:latin typeface="Noto Serif" panose="02020600060500020200" pitchFamily="18" charset="0"/>
              </a:rPr>
              <a:t>Песню свою отправляя в полет, —</a:t>
            </a:r>
            <a:br>
              <a:rPr lang="ru-RU" sz="1400" b="1" i="0" dirty="0">
                <a:effectLst/>
                <a:latin typeface="Noto Serif" panose="02020600060500020200" pitchFamily="18" charset="0"/>
              </a:rPr>
            </a:br>
            <a:r>
              <a:rPr lang="ru-RU" sz="1400" b="1" i="0" dirty="0">
                <a:effectLst/>
                <a:latin typeface="Noto Serif" panose="02020600060500020200" pitchFamily="18" charset="0"/>
              </a:rPr>
              <a:t>помните!</a:t>
            </a:r>
            <a:endParaRPr lang="ru-RU" sz="1400" b="1" dirty="0"/>
          </a:p>
        </p:txBody>
      </p:sp>
      <p:sp>
        <p:nvSpPr>
          <p:cNvPr id="3" name="TextBox 2">
            <a:extLst>
              <a:ext uri="{FF2B5EF4-FFF2-40B4-BE49-F238E27FC236}">
                <a16:creationId xmlns:a16="http://schemas.microsoft.com/office/drawing/2014/main" id="{A857F86D-D93F-1DC5-40CF-52459A1A0E24}"/>
              </a:ext>
            </a:extLst>
          </p:cNvPr>
          <p:cNvSpPr txBox="1"/>
          <p:nvPr/>
        </p:nvSpPr>
        <p:spPr>
          <a:xfrm>
            <a:off x="7795846" y="0"/>
            <a:ext cx="3470031" cy="6771084"/>
          </a:xfrm>
          <a:prstGeom prst="rect">
            <a:avLst/>
          </a:prstGeom>
          <a:noFill/>
        </p:spPr>
        <p:txBody>
          <a:bodyPr wrap="square" rtlCol="0">
            <a:spAutoFit/>
          </a:bodyPr>
          <a:lstStyle/>
          <a:p>
            <a:pPr algn="l"/>
            <a:r>
              <a:rPr lang="ru-RU" sz="1400" b="1" i="0" dirty="0">
                <a:solidFill>
                  <a:srgbClr val="3C3C3C"/>
                </a:solidFill>
                <a:effectLst/>
                <a:latin typeface="Noto Serif" panose="02020600060500020200" pitchFamily="18" charset="0"/>
              </a:rPr>
              <a:t>О тех,</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кто уже никогда не споет, —</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помните!</a:t>
            </a:r>
          </a:p>
          <a:p>
            <a:pPr algn="l"/>
            <a:r>
              <a:rPr lang="ru-RU" sz="1400" b="1" i="0" dirty="0">
                <a:solidFill>
                  <a:srgbClr val="3C3C3C"/>
                </a:solidFill>
                <a:effectLst/>
                <a:latin typeface="Noto Serif" panose="02020600060500020200" pitchFamily="18" charset="0"/>
              </a:rPr>
              <a:t>Детям своим расскажите о них,</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чтоб</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запомнили!</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Детям детей</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расскажите о них,</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чтобы тоже</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запомнили!</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Во все времена бессмертной Земли</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помните!</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К мерцающим звездам ведя корабли, —</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о погибших</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помните!</a:t>
            </a:r>
          </a:p>
          <a:p>
            <a:pPr algn="l"/>
            <a:r>
              <a:rPr lang="ru-RU" sz="1400" b="1" i="0" dirty="0">
                <a:solidFill>
                  <a:srgbClr val="3C3C3C"/>
                </a:solidFill>
                <a:effectLst/>
                <a:latin typeface="Noto Serif" panose="02020600060500020200" pitchFamily="18" charset="0"/>
              </a:rPr>
              <a:t>Встречайте трепетную весну,</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люди Земли.</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Убейте войну,</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прокляните</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войну,</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люди Земли!</a:t>
            </a:r>
          </a:p>
          <a:p>
            <a:pPr algn="l"/>
            <a:r>
              <a:rPr lang="ru-RU" sz="1400" b="1" i="0" dirty="0">
                <a:solidFill>
                  <a:srgbClr val="3C3C3C"/>
                </a:solidFill>
                <a:effectLst/>
                <a:latin typeface="Noto Serif" panose="02020600060500020200" pitchFamily="18" charset="0"/>
              </a:rPr>
              <a:t>Мечту пронесите через года</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и жизнью</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наполните!..</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Но о тех,</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кто уже не придет никогда, —</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заклинаю, —</a:t>
            </a:r>
            <a:br>
              <a:rPr lang="ru-RU" sz="1400" b="1" i="0" dirty="0">
                <a:solidFill>
                  <a:srgbClr val="3C3C3C"/>
                </a:solidFill>
                <a:effectLst/>
                <a:latin typeface="Noto Serif" panose="02020600060500020200" pitchFamily="18" charset="0"/>
              </a:rPr>
            </a:br>
            <a:r>
              <a:rPr lang="ru-RU" sz="1400" b="1" i="0" dirty="0">
                <a:solidFill>
                  <a:srgbClr val="3C3C3C"/>
                </a:solidFill>
                <a:effectLst/>
                <a:latin typeface="Noto Serif" panose="02020600060500020200" pitchFamily="18" charset="0"/>
              </a:rPr>
              <a:t>помните!</a:t>
            </a:r>
          </a:p>
          <a:p>
            <a:pPr algn="l"/>
            <a:r>
              <a:rPr lang="ru-RU" sz="1400" b="1" dirty="0">
                <a:solidFill>
                  <a:srgbClr val="3C3C3C"/>
                </a:solidFill>
                <a:latin typeface="Noto Serif" panose="02020600060500020200" pitchFamily="18" charset="0"/>
              </a:rPr>
              <a:t>	Роберт Рождественский</a:t>
            </a:r>
            <a:endParaRPr lang="ru-RU" sz="1400" b="1" i="0" dirty="0">
              <a:solidFill>
                <a:srgbClr val="3C3C3C"/>
              </a:solidFill>
              <a:effectLst/>
              <a:latin typeface="Noto Serif" panose="02020600060500020200" pitchFamily="18" charset="0"/>
            </a:endParaRPr>
          </a:p>
        </p:txBody>
      </p:sp>
    </p:spTree>
    <p:extLst>
      <p:ext uri="{BB962C8B-B14F-4D97-AF65-F5344CB8AC3E}">
        <p14:creationId xmlns:p14="http://schemas.microsoft.com/office/powerpoint/2010/main" val="426698410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2100B5C-E7EE-D44E-F6AC-3D2A12DC6F21}"/>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F36E27B7-5DFA-0C58-102E-BAC9069D565C}"/>
              </a:ext>
            </a:extLst>
          </p:cNvPr>
          <p:cNvSpPr txBox="1"/>
          <p:nvPr/>
        </p:nvSpPr>
        <p:spPr>
          <a:xfrm>
            <a:off x="4337538" y="199292"/>
            <a:ext cx="7892024" cy="4401205"/>
          </a:xfrm>
          <a:prstGeom prst="rect">
            <a:avLst/>
          </a:prstGeom>
          <a:noFill/>
        </p:spPr>
        <p:txBody>
          <a:bodyPr wrap="square" rtlCol="0">
            <a:spAutoFit/>
          </a:bodyPr>
          <a:lstStyle/>
          <a:p>
            <a:r>
              <a:rPr lang="ru-RU" sz="2000" b="0" i="0" dirty="0">
                <a:effectLst/>
                <a:latin typeface="Arial Black" panose="020B0A04020102020204" pitchFamily="34" charset="0"/>
              </a:rPr>
              <a:t>Александр Шумилин «</a:t>
            </a:r>
            <a:r>
              <a:rPr lang="ru-RU" sz="2000" b="0" i="0" u="none" strike="noStrike" dirty="0">
                <a:effectLst/>
                <a:latin typeface="Arial Black" panose="020B0A04020102020204" pitchFamily="34" charset="0"/>
              </a:rPr>
              <a:t>Ванька-ротный»</a:t>
            </a:r>
          </a:p>
          <a:p>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Рассказ о стрелковом офицере во время Великой Отечественной Войны, переданный с поразительной реалистичностью. Книга охватывает трудности, которые пережили миллионы красноармейцев с 1941 по 1944 годы. Издание представляет переработанную версию рукописи, которая долгое время не могла быть опубликована из-за своей правдивости и критики командования. Тем не менее, именно эта искренность делает воспоминания правдивым повествованием о войне от героя, прямо из самой битвы.</a:t>
            </a:r>
          </a:p>
          <a:p>
            <a:endParaRPr lang="ru-RU" sz="2000" dirty="0">
              <a:latin typeface="Arial Black" panose="020B0A04020102020204" pitchFamily="34" charset="0"/>
            </a:endParaRPr>
          </a:p>
        </p:txBody>
      </p:sp>
      <p:pic>
        <p:nvPicPr>
          <p:cNvPr id="4" name="Рисунок 3">
            <a:extLst>
              <a:ext uri="{FF2B5EF4-FFF2-40B4-BE49-F238E27FC236}">
                <a16:creationId xmlns:a16="http://schemas.microsoft.com/office/drawing/2014/main" id="{25742F8C-257D-C63E-E25E-E1F00660D4D2}"/>
              </a:ext>
            </a:extLst>
          </p:cNvPr>
          <p:cNvPicPr>
            <a:picLocks noChangeAspect="1"/>
          </p:cNvPicPr>
          <p:nvPr/>
        </p:nvPicPr>
        <p:blipFill>
          <a:blip r:embed="rId3"/>
          <a:stretch>
            <a:fillRect/>
          </a:stretch>
        </p:blipFill>
        <p:spPr>
          <a:xfrm>
            <a:off x="919529" y="259442"/>
            <a:ext cx="2808410" cy="4493456"/>
          </a:xfrm>
          <a:prstGeom prst="rect">
            <a:avLst/>
          </a:prstGeom>
        </p:spPr>
      </p:pic>
    </p:spTree>
    <p:extLst>
      <p:ext uri="{BB962C8B-B14F-4D97-AF65-F5344CB8AC3E}">
        <p14:creationId xmlns:p14="http://schemas.microsoft.com/office/powerpoint/2010/main" val="138517249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BD961DE-83AF-1936-B299-89FC3EA0539D}"/>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D00863B6-DAAC-38F3-C076-F283D8CECD58}"/>
              </a:ext>
            </a:extLst>
          </p:cNvPr>
          <p:cNvSpPr txBox="1"/>
          <p:nvPr/>
        </p:nvSpPr>
        <p:spPr>
          <a:xfrm>
            <a:off x="3825313" y="475042"/>
            <a:ext cx="8464061" cy="4708981"/>
          </a:xfrm>
          <a:prstGeom prst="rect">
            <a:avLst/>
          </a:prstGeom>
          <a:noFill/>
        </p:spPr>
        <p:txBody>
          <a:bodyPr wrap="square" rtlCol="0">
            <a:spAutoFit/>
          </a:bodyPr>
          <a:lstStyle/>
          <a:p>
            <a:r>
              <a:rPr lang="ru-RU" sz="2000" b="0" i="0" dirty="0">
                <a:effectLst/>
                <a:latin typeface="Arial Black" panose="020B0A04020102020204" pitchFamily="34" charset="0"/>
              </a:rPr>
              <a:t>Ольга Громова «</a:t>
            </a:r>
            <a:r>
              <a:rPr lang="ru-RU" sz="2000" b="0" i="0" u="none" strike="noStrike" dirty="0">
                <a:effectLst/>
                <a:latin typeface="Arial Black" panose="020B0A04020102020204" pitchFamily="34" charset="0"/>
              </a:rPr>
              <a:t>Вальхен»</a:t>
            </a:r>
            <a:endParaRPr lang="ru-RU" sz="2000" b="0" i="0" dirty="0">
              <a:effectLst/>
              <a:latin typeface="Arial Black" panose="020B0A04020102020204" pitchFamily="34" charset="0"/>
            </a:endParaRPr>
          </a:p>
          <a:p>
            <a:pPr algn="l"/>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Список лучших книг о Великой Отечественной войне был неполным без этого произведения. Представьте: лето в Крыму, предстоящие каникулы и мечта поступить в медицинский — все это были планы тринадцатилетней Вали. Но 22 июня 1941 года война изменила все. Оккупация, тяжелый труд и лишения заменили безмятежность детства. Вместе с другими девочками ее отправили в Германию, где она стала «остарбайтером». Роман Ольги Громовой рассказывает историю Вали и ее подруги Наташи, а также отражает эпоху и вызывает множество вопросов, приглашая читателей к диалогу с историей.</a:t>
            </a:r>
          </a:p>
          <a:p>
            <a:endParaRPr lang="ru-RU" sz="2000" dirty="0">
              <a:latin typeface="Arial Black" panose="020B0A04020102020204" pitchFamily="34" charset="0"/>
            </a:endParaRPr>
          </a:p>
        </p:txBody>
      </p:sp>
      <p:pic>
        <p:nvPicPr>
          <p:cNvPr id="5" name="Рисунок 4">
            <a:extLst>
              <a:ext uri="{FF2B5EF4-FFF2-40B4-BE49-F238E27FC236}">
                <a16:creationId xmlns:a16="http://schemas.microsoft.com/office/drawing/2014/main" id="{48014F47-46DB-57EC-E930-A11B6BCCA5AA}"/>
              </a:ext>
            </a:extLst>
          </p:cNvPr>
          <p:cNvPicPr>
            <a:picLocks noChangeAspect="1"/>
          </p:cNvPicPr>
          <p:nvPr/>
        </p:nvPicPr>
        <p:blipFill>
          <a:blip r:embed="rId3"/>
          <a:stretch>
            <a:fillRect/>
          </a:stretch>
        </p:blipFill>
        <p:spPr>
          <a:xfrm>
            <a:off x="638175" y="585788"/>
            <a:ext cx="3007702" cy="4487491"/>
          </a:xfrm>
          <a:prstGeom prst="rect">
            <a:avLst/>
          </a:prstGeom>
        </p:spPr>
      </p:pic>
    </p:spTree>
    <p:extLst>
      <p:ext uri="{BB962C8B-B14F-4D97-AF65-F5344CB8AC3E}">
        <p14:creationId xmlns:p14="http://schemas.microsoft.com/office/powerpoint/2010/main" val="415155221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F40CE25-A2E6-0720-FF9F-A125DF43D55A}"/>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68350471-F835-105F-CB1B-2427F0400528}"/>
              </a:ext>
            </a:extLst>
          </p:cNvPr>
          <p:cNvSpPr txBox="1"/>
          <p:nvPr/>
        </p:nvSpPr>
        <p:spPr>
          <a:xfrm>
            <a:off x="4337538" y="199292"/>
            <a:ext cx="7892024" cy="4401205"/>
          </a:xfrm>
          <a:prstGeom prst="rect">
            <a:avLst/>
          </a:prstGeom>
          <a:noFill/>
        </p:spPr>
        <p:txBody>
          <a:bodyPr wrap="square" rtlCol="0">
            <a:spAutoFit/>
          </a:bodyPr>
          <a:lstStyle/>
          <a:p>
            <a:r>
              <a:rPr lang="ru-RU" sz="2000" b="0" i="0" dirty="0">
                <a:effectLst/>
                <a:latin typeface="Arial Black" panose="020B0A04020102020204" pitchFamily="34" charset="0"/>
              </a:rPr>
              <a:t>Алексей Исаев и др. «</a:t>
            </a:r>
            <a:r>
              <a:rPr lang="ru-RU" sz="2000" b="0" i="0" u="none" strike="noStrike" dirty="0">
                <a:effectLst/>
                <a:latin typeface="Arial Black" panose="020B0A04020102020204" pitchFamily="34" charset="0"/>
              </a:rPr>
              <a:t>Битва за Крым 1941–1944 гг.»</a:t>
            </a:r>
            <a:endParaRPr lang="ru-RU" sz="2000" b="0" i="0" dirty="0">
              <a:effectLst/>
              <a:latin typeface="Arial Black" panose="020B0A04020102020204" pitchFamily="34" charset="0"/>
            </a:endParaRPr>
          </a:p>
          <a:p>
            <a:pPr algn="l"/>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Это полное и авторитетное исследование обороны и освобождения Крыма в 1941-1944 годах. Авторы основываются на ранее неопубликованных документах из советских и немецких архивов. Историки детально анализируют операции Вермахта и Красной Армии, включая действия различных воинских подразделений и боевые операции ВВС и Черноморского флота. Книга также рассматривает период немецкой оккупации полуострова и быстрое освобождение Крыма весной 1944 года.</a:t>
            </a:r>
          </a:p>
          <a:p>
            <a:endParaRPr lang="ru-RU" sz="2000" dirty="0">
              <a:latin typeface="Arial Black" panose="020B0A04020102020204" pitchFamily="34" charset="0"/>
            </a:endParaRPr>
          </a:p>
        </p:txBody>
      </p:sp>
      <p:pic>
        <p:nvPicPr>
          <p:cNvPr id="4" name="Рисунок 3">
            <a:extLst>
              <a:ext uri="{FF2B5EF4-FFF2-40B4-BE49-F238E27FC236}">
                <a16:creationId xmlns:a16="http://schemas.microsoft.com/office/drawing/2014/main" id="{A7FCF451-8F7F-4BA8-CEEC-7CA55255A863}"/>
              </a:ext>
            </a:extLst>
          </p:cNvPr>
          <p:cNvPicPr>
            <a:picLocks noChangeAspect="1"/>
          </p:cNvPicPr>
          <p:nvPr/>
        </p:nvPicPr>
        <p:blipFill>
          <a:blip r:embed="rId3"/>
          <a:stretch>
            <a:fillRect/>
          </a:stretch>
        </p:blipFill>
        <p:spPr>
          <a:xfrm>
            <a:off x="814021" y="438148"/>
            <a:ext cx="2877268" cy="4649665"/>
          </a:xfrm>
          <a:prstGeom prst="rect">
            <a:avLst/>
          </a:prstGeom>
        </p:spPr>
      </p:pic>
    </p:spTree>
    <p:extLst>
      <p:ext uri="{BB962C8B-B14F-4D97-AF65-F5344CB8AC3E}">
        <p14:creationId xmlns:p14="http://schemas.microsoft.com/office/powerpoint/2010/main" val="160836719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BCE5E95-C0C0-C353-5EB9-9E9D32B447F8}"/>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5BE4E48A-D11F-39E2-22C2-AA3C26B5328E}"/>
              </a:ext>
            </a:extLst>
          </p:cNvPr>
          <p:cNvSpPr txBox="1"/>
          <p:nvPr/>
        </p:nvSpPr>
        <p:spPr>
          <a:xfrm>
            <a:off x="4337538" y="199292"/>
            <a:ext cx="7892024" cy="4708981"/>
          </a:xfrm>
          <a:prstGeom prst="rect">
            <a:avLst/>
          </a:prstGeom>
          <a:noFill/>
        </p:spPr>
        <p:txBody>
          <a:bodyPr wrap="square" rtlCol="0">
            <a:spAutoFit/>
          </a:bodyPr>
          <a:lstStyle/>
          <a:p>
            <a:r>
              <a:rPr lang="ru-RU" sz="2000" b="0" i="0" dirty="0">
                <a:effectLst/>
                <a:latin typeface="Arial Black" panose="020B0A04020102020204" pitchFamily="34" charset="0"/>
              </a:rPr>
              <a:t>Анна </a:t>
            </a:r>
            <a:r>
              <a:rPr lang="ru-RU" sz="2000" b="0" i="0" dirty="0" err="1">
                <a:effectLst/>
                <a:latin typeface="Arial Black" panose="020B0A04020102020204" pitchFamily="34" charset="0"/>
              </a:rPr>
              <a:t>Белорусова</a:t>
            </a:r>
            <a:r>
              <a:rPr lang="ru-RU" sz="2000" dirty="0">
                <a:latin typeface="Arial Black" panose="020B0A04020102020204" pitchFamily="34" charset="0"/>
              </a:rPr>
              <a:t> «</a:t>
            </a:r>
            <a:r>
              <a:rPr lang="ru-RU" sz="2000" b="0" i="0" u="none" strike="noStrike" dirty="0">
                <a:effectLst/>
                <a:latin typeface="Arial Black" panose="020B0A04020102020204" pitchFamily="34" charset="0"/>
              </a:rPr>
              <a:t>Летчики особого назначения»</a:t>
            </a:r>
            <a:endParaRPr lang="ru-RU" sz="2000" b="0" i="0" dirty="0">
              <a:effectLst/>
              <a:latin typeface="Arial Black" panose="020B0A04020102020204" pitchFamily="34" charset="0"/>
            </a:endParaRPr>
          </a:p>
          <a:p>
            <a:pPr algn="l"/>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Из архивных материалов и воспоминаний в книге детально описываются операции авиагруппы 1941-1942 годов, включая оборону Москвы, снабжение блокадного Ленинграда и высадку воздушных десантов под Вязьмой. Также рассказывается о переброске вооружения окруженным войскам и последних днях обороны Севастополя. Книга также затрагивает секретную союзническую операцию и открытие мемориала в Великобритании. Автор, Анна </a:t>
            </a:r>
            <a:r>
              <a:rPr lang="ru-RU" sz="2000" b="0" i="0" dirty="0" err="1">
                <a:effectLst/>
                <a:latin typeface="Arial Black" panose="020B0A04020102020204" pitchFamily="34" charset="0"/>
              </a:rPr>
              <a:t>Белорусова</a:t>
            </a:r>
            <a:r>
              <a:rPr lang="ru-RU" sz="2000" b="0" i="0" dirty="0">
                <a:effectLst/>
                <a:latin typeface="Arial Black" panose="020B0A04020102020204" pitchFamily="34" charset="0"/>
              </a:rPr>
              <a:t>, является внучкой летчика, который выполнял боевые задания в составе Московской авиагруппы особого назначения.</a:t>
            </a:r>
          </a:p>
          <a:p>
            <a:endParaRPr lang="ru-RU" sz="2000" dirty="0">
              <a:latin typeface="Arial Black" panose="020B0A04020102020204" pitchFamily="34" charset="0"/>
            </a:endParaRPr>
          </a:p>
        </p:txBody>
      </p:sp>
      <p:pic>
        <p:nvPicPr>
          <p:cNvPr id="4" name="Рисунок 3">
            <a:extLst>
              <a:ext uri="{FF2B5EF4-FFF2-40B4-BE49-F238E27FC236}">
                <a16:creationId xmlns:a16="http://schemas.microsoft.com/office/drawing/2014/main" id="{25BFEE48-526D-1164-DC9A-36E1C0302126}"/>
              </a:ext>
            </a:extLst>
          </p:cNvPr>
          <p:cNvPicPr>
            <a:picLocks noChangeAspect="1"/>
          </p:cNvPicPr>
          <p:nvPr/>
        </p:nvPicPr>
        <p:blipFill>
          <a:blip r:embed="rId3"/>
          <a:stretch>
            <a:fillRect/>
          </a:stretch>
        </p:blipFill>
        <p:spPr>
          <a:xfrm>
            <a:off x="849189" y="375870"/>
            <a:ext cx="2832607" cy="4418867"/>
          </a:xfrm>
          <a:prstGeom prst="rect">
            <a:avLst/>
          </a:prstGeom>
        </p:spPr>
      </p:pic>
    </p:spTree>
    <p:extLst>
      <p:ext uri="{BB962C8B-B14F-4D97-AF65-F5344CB8AC3E}">
        <p14:creationId xmlns:p14="http://schemas.microsoft.com/office/powerpoint/2010/main" val="276953968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6E42ABB-69C3-BCA2-DC18-8F6E39512368}"/>
              </a:ext>
            </a:extLst>
          </p:cNvPr>
          <p:cNvPicPr>
            <a:picLocks noChangeAspect="1"/>
          </p:cNvPicPr>
          <p:nvPr/>
        </p:nvPicPr>
        <p:blipFill>
          <a:blip r:embed="rId2"/>
          <a:stretch>
            <a:fillRect/>
          </a:stretch>
        </p:blipFill>
        <p:spPr>
          <a:xfrm>
            <a:off x="0" y="0"/>
            <a:ext cx="12229562" cy="6858000"/>
          </a:xfrm>
          <a:prstGeom prst="rect">
            <a:avLst/>
          </a:prstGeom>
        </p:spPr>
      </p:pic>
      <p:sp>
        <p:nvSpPr>
          <p:cNvPr id="3" name="TextBox 2">
            <a:extLst>
              <a:ext uri="{FF2B5EF4-FFF2-40B4-BE49-F238E27FC236}">
                <a16:creationId xmlns:a16="http://schemas.microsoft.com/office/drawing/2014/main" id="{A210C0CF-5B8D-3C43-E27C-365042DE7D04}"/>
              </a:ext>
            </a:extLst>
          </p:cNvPr>
          <p:cNvSpPr txBox="1"/>
          <p:nvPr/>
        </p:nvSpPr>
        <p:spPr>
          <a:xfrm>
            <a:off x="4337538" y="199292"/>
            <a:ext cx="7892024" cy="5632311"/>
          </a:xfrm>
          <a:prstGeom prst="rect">
            <a:avLst/>
          </a:prstGeom>
          <a:noFill/>
        </p:spPr>
        <p:txBody>
          <a:bodyPr wrap="square" rtlCol="0">
            <a:spAutoFit/>
          </a:bodyPr>
          <a:lstStyle/>
          <a:p>
            <a:r>
              <a:rPr lang="ru-RU" sz="2000" b="0" i="0" dirty="0">
                <a:effectLst/>
                <a:latin typeface="Arial Black" panose="020B0A04020102020204" pitchFamily="34" charset="0"/>
              </a:rPr>
              <a:t>Алексей Исаев «</a:t>
            </a:r>
            <a:r>
              <a:rPr lang="ru-RU" sz="2000" b="0" i="0" u="none" strike="noStrike" dirty="0">
                <a:effectLst/>
                <a:latin typeface="Arial Black" panose="020B0A04020102020204" pitchFamily="34" charset="0"/>
              </a:rPr>
              <a:t>Чудо под Москвой»</a:t>
            </a:r>
            <a:endParaRPr lang="ru-RU" sz="2000" b="0" i="0" dirty="0">
              <a:effectLst/>
              <a:latin typeface="Arial Black" panose="020B0A04020102020204" pitchFamily="34" charset="0"/>
            </a:endParaRPr>
          </a:p>
          <a:p>
            <a:pPr algn="l"/>
            <a:endParaRPr lang="ru-RU" sz="2000" b="0" i="0" dirty="0">
              <a:effectLst/>
              <a:latin typeface="Arial Black" panose="020B0A04020102020204" pitchFamily="34" charset="0"/>
            </a:endParaRPr>
          </a:p>
          <a:p>
            <a:pPr algn="l"/>
            <a:r>
              <a:rPr lang="ru-RU" sz="2000" b="0" i="0" dirty="0">
                <a:effectLst/>
                <a:latin typeface="Arial Black" panose="020B0A04020102020204" pitchFamily="34" charset="0"/>
              </a:rPr>
              <a:t>В несколько недель, с октября до 5 декабря 1941 года, произошло чудо под Москвой. После катастрофы под Вязьмой и Брянском, Красная Армия смогла восстановить фронт, остановить наступление немцев на столицу и перейти в контрнаступление. В новой книге А. В. Исаева рассматривается это «чудо» с рациональной точки зрения, основываясь на советских и немецких документах. Автор восстанавливает последовательность событий, которая позволила Советскому государству выстоять на краю пропасти. Книга также освещает роль великих генералов, проблемы ведения оборонительной операции и другие аспекты, связанные с событиями под Москвой.</a:t>
            </a:r>
          </a:p>
          <a:p>
            <a:endParaRPr lang="ru-RU" sz="2000" dirty="0">
              <a:latin typeface="Arial Black" panose="020B0A04020102020204" pitchFamily="34" charset="0"/>
            </a:endParaRPr>
          </a:p>
        </p:txBody>
      </p:sp>
      <p:pic>
        <p:nvPicPr>
          <p:cNvPr id="4" name="Рисунок 3">
            <a:extLst>
              <a:ext uri="{FF2B5EF4-FFF2-40B4-BE49-F238E27FC236}">
                <a16:creationId xmlns:a16="http://schemas.microsoft.com/office/drawing/2014/main" id="{1A07F996-97EE-E012-12D6-C64CA12059FD}"/>
              </a:ext>
            </a:extLst>
          </p:cNvPr>
          <p:cNvPicPr>
            <a:picLocks noChangeAspect="1"/>
          </p:cNvPicPr>
          <p:nvPr/>
        </p:nvPicPr>
        <p:blipFill>
          <a:blip r:embed="rId3"/>
          <a:stretch>
            <a:fillRect/>
          </a:stretch>
        </p:blipFill>
        <p:spPr>
          <a:xfrm>
            <a:off x="790575" y="352058"/>
            <a:ext cx="3054594" cy="4826259"/>
          </a:xfrm>
          <a:prstGeom prst="rect">
            <a:avLst/>
          </a:prstGeom>
        </p:spPr>
      </p:pic>
    </p:spTree>
    <p:extLst>
      <p:ext uri="{BB962C8B-B14F-4D97-AF65-F5344CB8AC3E}">
        <p14:creationId xmlns:p14="http://schemas.microsoft.com/office/powerpoint/2010/main" val="2817084851"/>
      </p:ext>
    </p:extLst>
  </p:cSld>
  <p:clrMapOvr>
    <a:masterClrMapping/>
  </p:clrMapOvr>
  <p:transition spd="slow">
    <p:wip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TotalTime>
  <Words>2980</Words>
  <Application>Microsoft Office PowerPoint</Application>
  <PresentationFormat>Широкоэкранный</PresentationFormat>
  <Paragraphs>149</Paragraphs>
  <Slides>42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42</vt:i4>
      </vt:variant>
    </vt:vector>
  </HeadingPairs>
  <TitlesOfParts>
    <vt:vector size="48" baseType="lpstr">
      <vt:lpstr>Arial</vt:lpstr>
      <vt:lpstr>Arial Black</vt:lpstr>
      <vt:lpstr>Calibri</vt:lpstr>
      <vt:lpstr>Calibri Light</vt:lpstr>
      <vt:lpstr>Noto Serif</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80</cp:revision>
  <dcterms:created xsi:type="dcterms:W3CDTF">2024-04-10T04:18:34Z</dcterms:created>
  <dcterms:modified xsi:type="dcterms:W3CDTF">2025-04-23T04:08:29Z</dcterms:modified>
</cp:coreProperties>
</file>